
<file path=[Content_Types].xml><?xml version="1.0" encoding="utf-8"?>
<Types xmlns="http://schemas.openxmlformats.org/package/2006/content-types">
  <Default Extension="png" ContentType="image/png"/>
  <Default Extension="svg" ContentType="image/svg+xml"/>
  <Default Extension="jpeg" ContentType="image/jpeg"/>
  <Default Extension="rels" ContentType="application/vnd.openxmlformats-package.relationships+xml"/>
  <Default Extension="xml" ContentType="application/xml"/>
  <Default Extension="fntdata" ContentType="application/x-fontdata"/>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1"/>
  </p:sldMasterIdLst>
  <p:sldIdLst>
    <p:sldId id="256" r:id="rId2"/>
    <p:sldId id="257" r:id="rId3"/>
    <p:sldId id="258" r:id="rId4"/>
    <p:sldId id="266" r:id="rId5"/>
    <p:sldId id="267" r:id="rId6"/>
    <p:sldId id="259" r:id="rId7"/>
    <p:sldId id="260" r:id="rId8"/>
    <p:sldId id="261" r:id="rId9"/>
    <p:sldId id="262" r:id="rId10"/>
    <p:sldId id="263" r:id="rId11"/>
    <p:sldId id="268" r:id="rId12"/>
    <p:sldId id="264" r:id="rId13"/>
    <p:sldId id="265" r:id="rId14"/>
  </p:sldIdLst>
  <p:sldSz cx="18288000" cy="10287000"/>
  <p:notesSz cx="6858000" cy="9144000"/>
  <p:embeddedFontLst>
    <p:embeddedFont>
      <p:font typeface="Calibri" panose="020F0502020204030204" pitchFamily="34" charset="0"/>
      <p:regular r:id="rId15"/>
      <p:bold r:id="rId16"/>
      <p:italic r:id="rId17"/>
      <p:boldItalic r:id="rId18"/>
    </p:embeddedFont>
    <p:embeddedFont>
      <p:font typeface="Glacial Indifference" panose="020B0604020202020204" charset="0"/>
      <p:regular r:id="rId19"/>
    </p:embeddedFont>
    <p:embeddedFont>
      <p:font typeface="Bebas Neue Bold" panose="020B0604020202020204" charset="0"/>
      <p:regular r:id="rId20"/>
    </p:embeddedFont>
  </p:embeddedFontLst>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autoAdjust="0"/>
    <p:restoredTop sz="94622" autoAdjust="0"/>
  </p:normalViewPr>
  <p:slideViewPr>
    <p:cSldViewPr>
      <p:cViewPr varScale="1">
        <p:scale>
          <a:sx n="53" d="100"/>
          <a:sy n="53" d="100"/>
        </p:scale>
        <p:origin x="1104" y="29"/>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4.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3.fntdata"/><Relationship Id="rId2" Type="http://schemas.openxmlformats.org/officeDocument/2006/relationships/slide" Target="slides/slide1.xml"/><Relationship Id="rId16" Type="http://schemas.openxmlformats.org/officeDocument/2006/relationships/font" Target="fonts/font2.fntdata"/><Relationship Id="rId20" Type="http://schemas.openxmlformats.org/officeDocument/2006/relationships/font" Target="fonts/font6.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1.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5.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media/image1.jpeg>
</file>

<file path=ppt/media/image10.jpg>
</file>

<file path=ppt/media/image11.jpeg>
</file>

<file path=ppt/media/image12.jpeg>
</file>

<file path=ppt/media/image13.jpeg>
</file>

<file path=ppt/media/image14.jpeg>
</file>

<file path=ppt/media/image15.jpeg>
</file>

<file path=ppt/media/image16.png>
</file>

<file path=ppt/media/image17.jpeg>
</file>

<file path=ppt/media/image18.png>
</file>

<file path=ppt/media/image18.svg>
</file>

<file path=ppt/media/image19.png>
</file>

<file path=ppt/media/image2.png>
</file>

<file path=ppt/media/image20.png>
</file>

<file path=ppt/media/image20.svg>
</file>

<file path=ppt/media/image21.png>
</file>

<file path=ppt/media/image22.jpeg>
</file>

<file path=ppt/media/image22.svg>
</file>

<file path=ppt/media/image23.png>
</file>

<file path=ppt/media/image24.svg>
</file>

<file path=ppt/media/image27.svg>
</file>

<file path=ppt/media/image3.png>
</file>

<file path=ppt/media/image3.svg>
</file>

<file path=ppt/media/image4.png>
</file>

<file path=ppt/media/image5.png>
</file>

<file path=ppt/media/image6.png>
</file>

<file path=ppt/media/image6.svg>
</file>

<file path=ppt/media/image7.png>
</file>

<file path=ppt/media/image8.png>
</file>

<file path=ppt/media/image8.sv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1D8BD707-D9CF-40AE-B4C6-C98DA3205C09}" type="datetimeFigureOut">
              <a:rPr lang="en-US" smtClean="0"/>
              <a:pPr/>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1D8BD707-D9CF-40AE-B4C6-C98DA3205C09}" type="datetimeFigureOut">
              <a:rPr lang="en-US" smtClean="0"/>
              <a:pPr/>
              <a:t>4/28/2024</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1D8BD707-D9CF-40AE-B4C6-C98DA3205C09}" type="datetimeFigureOut">
              <a:rPr lang="en-US" smtClean="0"/>
              <a:pPr/>
              <a:t>4/28/2024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1D8BD707-D9CF-40AE-B4C6-C98DA3205C09}" type="datetimeFigureOut">
              <a:rPr lang="en-US" smtClean="0"/>
              <a:pPr/>
              <a:t>4/28/2024</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1D8BD707-D9CF-40AE-B4C6-C98DA3205C09}" type="datetimeFigureOut">
              <a:rPr lang="en-US" smtClean="0"/>
              <a:pPr/>
              <a:t>4/28/2024</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D8BD707-D9CF-40AE-B4C6-C98DA3205C09}" type="datetimeFigureOut">
              <a:rPr lang="en-US" smtClean="0"/>
              <a:pPr/>
              <a:t>4/28/2024</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1D8BD707-D9CF-40AE-B4C6-C98DA3205C09}" type="datetimeFigureOut">
              <a:rPr lang="en-US" smtClean="0"/>
              <a:pPr/>
              <a:t>4/28/2024</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B6F15528-21DE-4FAA-801E-634DDDAF4B2B}"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D8BD707-D9CF-40AE-B4C6-C98DA3205C09}" type="datetimeFigureOut">
              <a:rPr lang="en-US" smtClean="0"/>
              <a:pPr/>
              <a:t>4/28/2024</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6F15528-21DE-4FAA-801E-634DDDAF4B2B}"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7.xml"/><Relationship Id="rId4" Type="http://schemas.openxmlformats.org/officeDocument/2006/relationships/image" Target="../media/image3.sv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5.jpe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11.xml.rels><?xml version="1.0" encoding="UTF-8" standalone="yes"?>
<Relationships xmlns="http://schemas.openxmlformats.org/package/2006/relationships"><Relationship Id="rId7" Type="http://schemas.openxmlformats.org/officeDocument/2006/relationships/image" Target="../media/image1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4.png"/><Relationship Id="rId4" Type="http://schemas.openxmlformats.org/officeDocument/2006/relationships/image" Target="../media/image6.svg"/></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7.jpe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4.png"/><Relationship Id="rId4" Type="http://schemas.openxmlformats.org/officeDocument/2006/relationships/image" Target="../media/image6.svg"/></Relationships>
</file>

<file path=ppt/slides/_rels/slide13.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18.svg"/><Relationship Id="rId7" Type="http://schemas.openxmlformats.org/officeDocument/2006/relationships/image" Target="../media/image22.svg"/><Relationship Id="rId12" Type="http://schemas.openxmlformats.org/officeDocument/2006/relationships/image" Target="../media/image27.svg"/><Relationship Id="rId2" Type="http://schemas.openxmlformats.org/officeDocument/2006/relationships/image" Target="../media/image18.png"/><Relationship Id="rId1" Type="http://schemas.openxmlformats.org/officeDocument/2006/relationships/slideLayout" Target="../slideLayouts/slideLayout7.xml"/><Relationship Id="rId6" Type="http://schemas.openxmlformats.org/officeDocument/2006/relationships/image" Target="../media/image20.png"/><Relationship Id="rId11" Type="http://schemas.openxmlformats.org/officeDocument/2006/relationships/image" Target="../media/image23.png"/><Relationship Id="rId5" Type="http://schemas.openxmlformats.org/officeDocument/2006/relationships/image" Target="../media/image20.svg"/><Relationship Id="rId10" Type="http://schemas.openxmlformats.org/officeDocument/2006/relationships/image" Target="../media/image22.jpeg"/><Relationship Id="rId4" Type="http://schemas.openxmlformats.org/officeDocument/2006/relationships/image" Target="../media/image19.png"/><Relationship Id="rId9" Type="http://schemas.openxmlformats.org/officeDocument/2006/relationships/image" Target="../media/image24.svg"/></Relationships>
</file>

<file path=ppt/slides/_rels/slide2.xml.rels><?xml version="1.0" encoding="UTF-8" standalone="yes"?>
<Relationships xmlns="http://schemas.openxmlformats.org/package/2006/relationships"><Relationship Id="rId7"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4.png"/><Relationship Id="rId4" Type="http://schemas.openxmlformats.org/officeDocument/2006/relationships/image" Target="../media/image6.svg"/></Relationships>
</file>

<file path=ppt/slides/_rels/slide3.xml.rels><?xml version="1.0" encoding="UTF-8" standalone="yes"?>
<Relationships xmlns="http://schemas.openxmlformats.org/package/2006/relationships"><Relationship Id="rId7"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4.png"/><Relationship Id="rId4" Type="http://schemas.openxmlformats.org/officeDocument/2006/relationships/image" Target="../media/image6.svg"/></Relationships>
</file>

<file path=ppt/slides/_rels/slide4.xml.rels><?xml version="1.0" encoding="UTF-8" standalone="yes"?>
<Relationships xmlns="http://schemas.openxmlformats.org/package/2006/relationships"><Relationship Id="rId8" Type="http://schemas.openxmlformats.org/officeDocument/2006/relationships/image" Target="../media/image8.png"/><Relationship Id="rId7"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4.png"/><Relationship Id="rId4" Type="http://schemas.openxmlformats.org/officeDocument/2006/relationships/image" Target="../media/image6.svg"/></Relationships>
</file>

<file path=ppt/slides/_rels/slide5.xml.rels><?xml version="1.0" encoding="UTF-8" standalone="yes"?>
<Relationships xmlns="http://schemas.openxmlformats.org/package/2006/relationships"><Relationship Id="rId7" Type="http://schemas.openxmlformats.org/officeDocument/2006/relationships/image" Target="../media/image9.pn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8.svg"/><Relationship Id="rId5" Type="http://schemas.openxmlformats.org/officeDocument/2006/relationships/image" Target="../media/image4.png"/><Relationship Id="rId4" Type="http://schemas.openxmlformats.org/officeDocument/2006/relationships/image" Target="../media/image6.svg"/></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7.xml"/><Relationship Id="rId5" Type="http://schemas.openxmlformats.org/officeDocument/2006/relationships/image" Target="../media/image10.jpg"/><Relationship Id="rId4" Type="http://schemas.openxmlformats.org/officeDocument/2006/relationships/image" Target="../media/image6.svg"/></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1.jpe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8.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12.jpeg"/><Relationship Id="rId1" Type="http://schemas.openxmlformats.org/officeDocument/2006/relationships/slideLayout" Target="../slideLayouts/slideLayout7.xml"/><Relationship Id="rId4" Type="http://schemas.openxmlformats.org/officeDocument/2006/relationships/image" Target="../media/image6.svg"/></Relationships>
</file>

<file path=ppt/slides/_rels/slide9.xml.rels><?xml version="1.0" encoding="UTF-8" standalone="yes"?>
<Relationships xmlns="http://schemas.openxmlformats.org/package/2006/relationships"><Relationship Id="rId3" Type="http://schemas.openxmlformats.org/officeDocument/2006/relationships/image" Target="../media/image6.svg"/><Relationship Id="rId7" Type="http://schemas.openxmlformats.org/officeDocument/2006/relationships/image" Target="../media/image8.svg"/><Relationship Id="rId2" Type="http://schemas.openxmlformats.org/officeDocument/2006/relationships/image" Target="../media/image3.png"/><Relationship Id="rId1" Type="http://schemas.openxmlformats.org/officeDocument/2006/relationships/slideLayout" Target="../slideLayouts/slideLayout7.xml"/><Relationship Id="rId6" Type="http://schemas.openxmlformats.org/officeDocument/2006/relationships/image" Target="../media/image4.png"/><Relationship Id="rId5" Type="http://schemas.openxmlformats.org/officeDocument/2006/relationships/image" Target="../media/image14.jpeg"/><Relationship Id="rId4" Type="http://schemas.openxmlformats.org/officeDocument/2006/relationships/image" Target="../media/image13.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
          <p:cNvSpPr/>
          <p:nvPr/>
        </p:nvSpPr>
        <p:spPr>
          <a:xfrm>
            <a:off x="0" y="0"/>
            <a:ext cx="18288000" cy="10287000"/>
          </a:xfrm>
          <a:custGeom>
            <a:avLst/>
            <a:gdLst/>
            <a:ahLst/>
            <a:cxnLst/>
            <a:rect l="l" t="t" r="r" b="b"/>
            <a:pathLst>
              <a:path w="18288000" h="10287000">
                <a:moveTo>
                  <a:pt x="0" y="0"/>
                </a:moveTo>
                <a:lnTo>
                  <a:pt x="18288000" y="0"/>
                </a:lnTo>
                <a:lnTo>
                  <a:pt x="18288000" y="10287000"/>
                </a:lnTo>
                <a:lnTo>
                  <a:pt x="0" y="10287000"/>
                </a:lnTo>
                <a:lnTo>
                  <a:pt x="0" y="0"/>
                </a:lnTo>
                <a:close/>
              </a:path>
            </a:pathLst>
          </a:custGeom>
          <a:blipFill>
            <a:blip r:embed="rId2"/>
            <a:stretch>
              <a:fillRect l="-6532" r="-6532"/>
            </a:stretch>
          </a:blipFill>
        </p:spPr>
      </p:sp>
      <p:grpSp>
        <p:nvGrpSpPr>
          <p:cNvPr id="3" name="Group 3"/>
          <p:cNvGrpSpPr/>
          <p:nvPr/>
        </p:nvGrpSpPr>
        <p:grpSpPr>
          <a:xfrm>
            <a:off x="4003901" y="3600450"/>
            <a:ext cx="10394356" cy="3086100"/>
            <a:chOff x="0" y="0"/>
            <a:chExt cx="2737608" cy="812800"/>
          </a:xfrm>
          <a:solidFill>
            <a:schemeClr val="accent6">
              <a:lumMod val="75000"/>
            </a:schemeClr>
          </a:solidFill>
        </p:grpSpPr>
        <p:sp>
          <p:nvSpPr>
            <p:cNvPr id="4" name="Freeform 4"/>
            <p:cNvSpPr/>
            <p:nvPr/>
          </p:nvSpPr>
          <p:spPr>
            <a:xfrm>
              <a:off x="0" y="0"/>
              <a:ext cx="2737608" cy="812800"/>
            </a:xfrm>
            <a:custGeom>
              <a:avLst/>
              <a:gdLst/>
              <a:ahLst/>
              <a:cxnLst/>
              <a:rect l="l" t="t" r="r" b="b"/>
              <a:pathLst>
                <a:path w="2737608" h="812800">
                  <a:moveTo>
                    <a:pt x="0" y="0"/>
                  </a:moveTo>
                  <a:lnTo>
                    <a:pt x="2737608" y="0"/>
                  </a:lnTo>
                  <a:lnTo>
                    <a:pt x="2737608" y="812800"/>
                  </a:lnTo>
                  <a:lnTo>
                    <a:pt x="0" y="812800"/>
                  </a:lnTo>
                  <a:close/>
                </a:path>
              </a:pathLst>
            </a:custGeom>
            <a:grpFill/>
          </p:spPr>
        </p:sp>
        <p:sp>
          <p:nvSpPr>
            <p:cNvPr id="5" name="TextBox 5"/>
            <p:cNvSpPr txBox="1"/>
            <p:nvPr/>
          </p:nvSpPr>
          <p:spPr>
            <a:xfrm>
              <a:off x="0" y="-9525"/>
              <a:ext cx="2737608" cy="822325"/>
            </a:xfrm>
            <a:prstGeom prst="rect">
              <a:avLst/>
            </a:prstGeom>
            <a:grpFill/>
          </p:spPr>
          <p:txBody>
            <a:bodyPr lIns="50800" tIns="50800" rIns="50800" bIns="50800" rtlCol="0" anchor="ctr"/>
            <a:lstStyle/>
            <a:p>
              <a:pPr algn="ctr">
                <a:lnSpc>
                  <a:spcPts val="2640"/>
                </a:lnSpc>
              </a:pPr>
              <a:endParaRPr/>
            </a:p>
          </p:txBody>
        </p:sp>
      </p:grpSp>
      <p:sp>
        <p:nvSpPr>
          <p:cNvPr id="6" name="Freeform 6"/>
          <p:cNvSpPr/>
          <p:nvPr/>
        </p:nvSpPr>
        <p:spPr>
          <a:xfrm>
            <a:off x="13022022" y="3600450"/>
            <a:ext cx="3062954" cy="3086100"/>
          </a:xfrm>
          <a:custGeom>
            <a:avLst/>
            <a:gdLst/>
            <a:ahLst/>
            <a:cxnLst/>
            <a:rect l="l" t="t" r="r" b="b"/>
            <a:pathLst>
              <a:path w="3062954" h="3086100">
                <a:moveTo>
                  <a:pt x="0" y="0"/>
                </a:moveTo>
                <a:lnTo>
                  <a:pt x="3062954" y="0"/>
                </a:lnTo>
                <a:lnTo>
                  <a:pt x="3062954" y="3086100"/>
                </a:lnTo>
                <a:lnTo>
                  <a:pt x="0" y="308610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7" name="Freeform 7"/>
          <p:cNvSpPr/>
          <p:nvPr/>
        </p:nvSpPr>
        <p:spPr>
          <a:xfrm>
            <a:off x="2203024" y="3600450"/>
            <a:ext cx="3062954" cy="3086100"/>
          </a:xfrm>
          <a:custGeom>
            <a:avLst/>
            <a:gdLst/>
            <a:ahLst/>
            <a:cxnLst/>
            <a:rect l="l" t="t" r="r" b="b"/>
            <a:pathLst>
              <a:path w="3062954" h="3086100">
                <a:moveTo>
                  <a:pt x="0" y="0"/>
                </a:moveTo>
                <a:lnTo>
                  <a:pt x="3062954" y="0"/>
                </a:lnTo>
                <a:lnTo>
                  <a:pt x="3062954" y="3086100"/>
                </a:lnTo>
                <a:lnTo>
                  <a:pt x="0" y="308610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0" name="TextBox 10"/>
          <p:cNvSpPr txBox="1"/>
          <p:nvPr/>
        </p:nvSpPr>
        <p:spPr>
          <a:xfrm>
            <a:off x="4929183" y="4527947"/>
            <a:ext cx="8429635" cy="1231106"/>
          </a:xfrm>
          <a:prstGeom prst="rect">
            <a:avLst/>
          </a:prstGeom>
        </p:spPr>
        <p:txBody>
          <a:bodyPr lIns="0" tIns="0" rIns="0" bIns="0" rtlCol="0" anchor="t">
            <a:spAutoFit/>
          </a:bodyPr>
          <a:lstStyle/>
          <a:p>
            <a:pPr algn="ctr">
              <a:lnSpc>
                <a:spcPts val="9600"/>
              </a:lnSpc>
            </a:pPr>
            <a:r>
              <a:rPr lang="en-US" sz="9600" b="1" dirty="0" smtClean="0">
                <a:solidFill>
                  <a:schemeClr val="bg1"/>
                </a:solidFill>
                <a:latin typeface="Times New Roman" panose="02020603050405020304" pitchFamily="18" charset="0"/>
                <a:cs typeface="Times New Roman" panose="02020603050405020304" pitchFamily="18" charset="0"/>
              </a:rPr>
              <a:t>KinMel</a:t>
            </a:r>
            <a:endParaRPr lang="en-US" sz="9600" b="1" dirty="0">
              <a:solidFill>
                <a:schemeClr val="bg1"/>
              </a:solidFill>
              <a:latin typeface="Times New Roman" panose="02020603050405020304" pitchFamily="18" charset="0"/>
              <a:cs typeface="Times New Roman" panose="02020603050405020304" pitchFamily="18" charset="0"/>
            </a:endParaRPr>
          </a:p>
        </p:txBody>
      </p:sp>
      <p:sp>
        <p:nvSpPr>
          <p:cNvPr id="11" name="TextBox 10"/>
          <p:cNvSpPr txBox="1"/>
          <p:nvPr/>
        </p:nvSpPr>
        <p:spPr>
          <a:xfrm>
            <a:off x="3200400" y="6722715"/>
            <a:ext cx="13411200" cy="584775"/>
          </a:xfrm>
          <a:prstGeom prst="rect">
            <a:avLst/>
          </a:prstGeom>
          <a:noFill/>
        </p:spPr>
        <p:txBody>
          <a:bodyPr wrap="square" rtlCol="0">
            <a:spAutoFit/>
          </a:bodyPr>
          <a:lstStyle/>
          <a:p>
            <a:r>
              <a:rPr lang="en-US" sz="3200" dirty="0">
                <a:latin typeface="Times New Roman" panose="02020603050405020304" pitchFamily="18" charset="0"/>
                <a:cs typeface="Times New Roman" panose="02020603050405020304" pitchFamily="18" charset="0"/>
              </a:rPr>
              <a:t>"Bringing Nepal's Charm to Your Palm: Shop, Smile, and Save with Us!"</a:t>
            </a:r>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2" name="Group 2"/>
          <p:cNvGrpSpPr/>
          <p:nvPr/>
        </p:nvGrpSpPr>
        <p:grpSpPr>
          <a:xfrm>
            <a:off x="9144000" y="0"/>
            <a:ext cx="9144000" cy="10287000"/>
            <a:chOff x="0" y="0"/>
            <a:chExt cx="3059034" cy="3441413"/>
          </a:xfrm>
          <a:solidFill>
            <a:srgbClr val="FF6600"/>
          </a:solidFill>
        </p:grpSpPr>
        <p:sp>
          <p:nvSpPr>
            <p:cNvPr id="3" name="Freeform 3"/>
            <p:cNvSpPr/>
            <p:nvPr/>
          </p:nvSpPr>
          <p:spPr>
            <a:xfrm>
              <a:off x="0" y="0"/>
              <a:ext cx="3059034" cy="3441413"/>
            </a:xfrm>
            <a:custGeom>
              <a:avLst/>
              <a:gdLst/>
              <a:ahLst/>
              <a:cxnLst/>
              <a:rect l="l" t="t" r="r" b="b"/>
              <a:pathLst>
                <a:path w="3059034" h="3441413">
                  <a:moveTo>
                    <a:pt x="0" y="0"/>
                  </a:moveTo>
                  <a:lnTo>
                    <a:pt x="3059034" y="0"/>
                  </a:lnTo>
                  <a:lnTo>
                    <a:pt x="3059034" y="3441413"/>
                  </a:lnTo>
                  <a:lnTo>
                    <a:pt x="0" y="3441413"/>
                  </a:lnTo>
                  <a:close/>
                </a:path>
              </a:pathLst>
            </a:custGeom>
            <a:grpFill/>
          </p:spPr>
        </p:sp>
        <p:sp>
          <p:nvSpPr>
            <p:cNvPr id="4" name="TextBox 4"/>
            <p:cNvSpPr txBox="1"/>
            <p:nvPr/>
          </p:nvSpPr>
          <p:spPr>
            <a:xfrm>
              <a:off x="0" y="-38100"/>
              <a:ext cx="3059034" cy="3479513"/>
            </a:xfrm>
            <a:prstGeom prst="rect">
              <a:avLst/>
            </a:prstGeom>
            <a:grpFill/>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567978" y="1503212"/>
            <a:ext cx="11296192" cy="2245340"/>
            <a:chOff x="0" y="0"/>
            <a:chExt cx="2975129" cy="591365"/>
          </a:xfrm>
        </p:grpSpPr>
        <p:sp>
          <p:nvSpPr>
            <p:cNvPr id="6" name="Freeform 6"/>
            <p:cNvSpPr/>
            <p:nvPr/>
          </p:nvSpPr>
          <p:spPr>
            <a:xfrm>
              <a:off x="0" y="0"/>
              <a:ext cx="2975129" cy="591365"/>
            </a:xfrm>
            <a:custGeom>
              <a:avLst/>
              <a:gdLst/>
              <a:ahLst/>
              <a:cxnLst/>
              <a:rect l="l" t="t" r="r" b="b"/>
              <a:pathLst>
                <a:path w="2975129" h="591365">
                  <a:moveTo>
                    <a:pt x="0" y="0"/>
                  </a:moveTo>
                  <a:lnTo>
                    <a:pt x="2975129" y="0"/>
                  </a:lnTo>
                  <a:lnTo>
                    <a:pt x="2975129" y="591365"/>
                  </a:lnTo>
                  <a:lnTo>
                    <a:pt x="0" y="591365"/>
                  </a:lnTo>
                  <a:close/>
                </a:path>
              </a:pathLst>
            </a:custGeom>
            <a:solidFill>
              <a:srgbClr val="9C6942"/>
            </a:solidFill>
          </p:spPr>
        </p:sp>
        <p:sp>
          <p:nvSpPr>
            <p:cNvPr id="7" name="TextBox 7"/>
            <p:cNvSpPr txBox="1"/>
            <p:nvPr/>
          </p:nvSpPr>
          <p:spPr>
            <a:xfrm>
              <a:off x="0" y="-9525"/>
              <a:ext cx="2975129" cy="600890"/>
            </a:xfrm>
            <a:prstGeom prst="rect">
              <a:avLst/>
            </a:prstGeom>
          </p:spPr>
          <p:txBody>
            <a:bodyPr lIns="50800" tIns="50800" rIns="50800" bIns="50800" rtlCol="0" anchor="ctr"/>
            <a:lstStyle/>
            <a:p>
              <a:pPr algn="ctr">
                <a:lnSpc>
                  <a:spcPts val="2640"/>
                </a:lnSpc>
              </a:pPr>
              <a:endParaRPr/>
            </a:p>
          </p:txBody>
        </p:sp>
      </p:grpSp>
      <p:grpSp>
        <p:nvGrpSpPr>
          <p:cNvPr id="8" name="Group 8"/>
          <p:cNvGrpSpPr/>
          <p:nvPr/>
        </p:nvGrpSpPr>
        <p:grpSpPr>
          <a:xfrm>
            <a:off x="-22198" y="0"/>
            <a:ext cx="5047708" cy="10287000"/>
            <a:chOff x="0" y="0"/>
            <a:chExt cx="1688660" cy="3441413"/>
          </a:xfrm>
          <a:solidFill>
            <a:schemeClr val="accent6">
              <a:lumMod val="75000"/>
            </a:schemeClr>
          </a:solidFill>
        </p:grpSpPr>
        <p:sp>
          <p:nvSpPr>
            <p:cNvPr id="9" name="Freeform 9"/>
            <p:cNvSpPr/>
            <p:nvPr/>
          </p:nvSpPr>
          <p:spPr>
            <a:xfrm>
              <a:off x="0" y="0"/>
              <a:ext cx="1688660" cy="3441413"/>
            </a:xfrm>
            <a:custGeom>
              <a:avLst/>
              <a:gdLst/>
              <a:ahLst/>
              <a:cxnLst/>
              <a:rect l="l" t="t" r="r" b="b"/>
              <a:pathLst>
                <a:path w="1688660" h="3441413">
                  <a:moveTo>
                    <a:pt x="0" y="0"/>
                  </a:moveTo>
                  <a:lnTo>
                    <a:pt x="1688660" y="0"/>
                  </a:lnTo>
                  <a:lnTo>
                    <a:pt x="1688660" y="3441413"/>
                  </a:lnTo>
                  <a:lnTo>
                    <a:pt x="0" y="3441413"/>
                  </a:lnTo>
                  <a:close/>
                </a:path>
              </a:pathLst>
            </a:custGeom>
            <a:grpFill/>
          </p:spPr>
        </p:sp>
        <p:sp>
          <p:nvSpPr>
            <p:cNvPr id="10" name="TextBox 10"/>
            <p:cNvSpPr txBox="1"/>
            <p:nvPr/>
          </p:nvSpPr>
          <p:spPr>
            <a:xfrm>
              <a:off x="0" y="-38100"/>
              <a:ext cx="1688660" cy="3479513"/>
            </a:xfrm>
            <a:prstGeom prst="rect">
              <a:avLst/>
            </a:prstGeom>
            <a:grpFill/>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692617" y="888877"/>
            <a:ext cx="7714369" cy="8509246"/>
            <a:chOff x="0" y="0"/>
            <a:chExt cx="1195158" cy="1318305"/>
          </a:xfrm>
        </p:grpSpPr>
        <p:sp>
          <p:nvSpPr>
            <p:cNvPr id="12" name="Freeform 12"/>
            <p:cNvSpPr/>
            <p:nvPr/>
          </p:nvSpPr>
          <p:spPr>
            <a:xfrm>
              <a:off x="0" y="0"/>
              <a:ext cx="1195158" cy="1318305"/>
            </a:xfrm>
            <a:custGeom>
              <a:avLst/>
              <a:gdLst/>
              <a:ahLst/>
              <a:cxnLst/>
              <a:rect l="l" t="t" r="r" b="b"/>
              <a:pathLst>
                <a:path w="1195158" h="1318305">
                  <a:moveTo>
                    <a:pt x="0" y="0"/>
                  </a:moveTo>
                  <a:lnTo>
                    <a:pt x="1195158" y="0"/>
                  </a:lnTo>
                  <a:lnTo>
                    <a:pt x="1195158" y="1318305"/>
                  </a:lnTo>
                  <a:lnTo>
                    <a:pt x="0" y="1318305"/>
                  </a:lnTo>
                  <a:close/>
                </a:path>
              </a:pathLst>
            </a:custGeom>
            <a:blipFill>
              <a:blip r:embed="rId2"/>
              <a:stretch>
                <a:fillRect t="-36073"/>
              </a:stretch>
            </a:blipFill>
          </p:spPr>
        </p:sp>
      </p:grpSp>
      <p:sp>
        <p:nvSpPr>
          <p:cNvPr id="13" name="Freeform 13"/>
          <p:cNvSpPr/>
          <p:nvPr/>
        </p:nvSpPr>
        <p:spPr>
          <a:xfrm>
            <a:off x="9735868" y="-308610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4" name="TextBox 14"/>
          <p:cNvSpPr txBox="1"/>
          <p:nvPr/>
        </p:nvSpPr>
        <p:spPr>
          <a:xfrm>
            <a:off x="10813782" y="1776876"/>
            <a:ext cx="6164540" cy="1971675"/>
          </a:xfrm>
          <a:prstGeom prst="rect">
            <a:avLst/>
          </a:prstGeom>
        </p:spPr>
        <p:txBody>
          <a:bodyPr lIns="0" tIns="0" rIns="0" bIns="0" rtlCol="0" anchor="t">
            <a:spAutoFit/>
          </a:bodyPr>
          <a:lstStyle/>
          <a:p>
            <a:pPr algn="r">
              <a:lnSpc>
                <a:spcPts val="7500"/>
              </a:lnSpc>
            </a:pPr>
            <a:r>
              <a:rPr lang="en-US" sz="7500">
                <a:solidFill>
                  <a:srgbClr val="FFFFFF"/>
                </a:solidFill>
                <a:latin typeface="Bebas Neue Bold"/>
              </a:rPr>
              <a:t>MONITORING AND EVALUATION</a:t>
            </a:r>
          </a:p>
        </p:txBody>
      </p:sp>
      <p:sp>
        <p:nvSpPr>
          <p:cNvPr id="15" name="TextBox 15"/>
          <p:cNvSpPr txBox="1"/>
          <p:nvPr/>
        </p:nvSpPr>
        <p:spPr>
          <a:xfrm>
            <a:off x="10567978" y="4290549"/>
            <a:ext cx="6410344" cy="3518535"/>
          </a:xfrm>
          <a:prstGeom prst="rect">
            <a:avLst/>
          </a:prstGeom>
        </p:spPr>
        <p:txBody>
          <a:bodyPr lIns="0" tIns="0" rIns="0" bIns="0" rtlCol="0" anchor="t">
            <a:spAutoFit/>
          </a:bodyPr>
          <a:lstStyle/>
          <a:p>
            <a:pPr algn="just">
              <a:lnSpc>
                <a:spcPts val="3105"/>
              </a:lnSpc>
            </a:pPr>
            <a:r>
              <a:rPr lang="en-US" sz="2300">
                <a:solidFill>
                  <a:srgbClr val="FFFFFF"/>
                </a:solidFill>
                <a:latin typeface="Glacial Indifference"/>
              </a:rPr>
              <a:t>Monitoring and evaluating our business strategy is crucial for ongoing success. We will implement regular performance monitoring to assess our progress against set objectives and KPIs. Data-driven decision-making will guide us in making informed choices to optimize our strategy. We embrace a culture of continuous improvement and adaptability, allowing us to refine our approach based on market dynamics and customer feedback</a:t>
            </a:r>
          </a:p>
        </p:txBody>
      </p:sp>
      <p:sp>
        <p:nvSpPr>
          <p:cNvPr id="16" name="TextBox 16"/>
          <p:cNvSpPr txBox="1"/>
          <p:nvPr/>
        </p:nvSpPr>
        <p:spPr>
          <a:xfrm>
            <a:off x="10567978" y="8016998"/>
            <a:ext cx="6410344" cy="1381125"/>
          </a:xfrm>
          <a:prstGeom prst="rect">
            <a:avLst/>
          </a:prstGeom>
        </p:spPr>
        <p:txBody>
          <a:bodyPr lIns="0" tIns="0" rIns="0" bIns="0" rtlCol="0" anchor="t">
            <a:spAutoFit/>
          </a:bodyPr>
          <a:lstStyle/>
          <a:p>
            <a:pPr algn="just">
              <a:lnSpc>
                <a:spcPts val="2759"/>
              </a:lnSpc>
            </a:pPr>
            <a:r>
              <a:rPr lang="en-US" sz="2299">
                <a:solidFill>
                  <a:srgbClr val="FFFFFF"/>
                </a:solidFill>
                <a:latin typeface="Glacial Indifference"/>
              </a:rPr>
              <a:t>Lorem ipsum dolor sit amet, consectetur adipiscing elit. In facilisis lobortis turpis, et pulvinar est lacinia eget. Vivamus mollis id ligula sollicitudin mattis. Nulla facilisi.</a:t>
            </a: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8" name="Group 8"/>
          <p:cNvGrpSpPr/>
          <p:nvPr/>
        </p:nvGrpSpPr>
        <p:grpSpPr>
          <a:xfrm>
            <a:off x="10013034" y="1028717"/>
            <a:ext cx="9103428" cy="2063805"/>
            <a:chOff x="0" y="0"/>
            <a:chExt cx="2397611" cy="543554"/>
          </a:xfrm>
        </p:grpSpPr>
        <p:sp>
          <p:nvSpPr>
            <p:cNvPr id="9" name="Freeform 9"/>
            <p:cNvSpPr/>
            <p:nvPr/>
          </p:nvSpPr>
          <p:spPr>
            <a:xfrm>
              <a:off x="0" y="0"/>
              <a:ext cx="2397611" cy="543554"/>
            </a:xfrm>
            <a:custGeom>
              <a:avLst/>
              <a:gdLst/>
              <a:ahLst/>
              <a:cxnLst/>
              <a:rect l="l" t="t" r="r" b="b"/>
              <a:pathLst>
                <a:path w="2397611" h="543554">
                  <a:moveTo>
                    <a:pt x="0" y="0"/>
                  </a:moveTo>
                  <a:lnTo>
                    <a:pt x="2397611" y="0"/>
                  </a:lnTo>
                  <a:lnTo>
                    <a:pt x="2397611" y="543554"/>
                  </a:lnTo>
                  <a:lnTo>
                    <a:pt x="0" y="543554"/>
                  </a:lnTo>
                  <a:close/>
                </a:path>
              </a:pathLst>
            </a:custGeom>
            <a:solidFill>
              <a:srgbClr val="9C6942"/>
            </a:solidFill>
          </p:spPr>
        </p:sp>
        <p:sp>
          <p:nvSpPr>
            <p:cNvPr id="10" name="TextBox 10"/>
            <p:cNvSpPr txBox="1"/>
            <p:nvPr/>
          </p:nvSpPr>
          <p:spPr>
            <a:xfrm>
              <a:off x="0" y="-9525"/>
              <a:ext cx="2397611" cy="553079"/>
            </a:xfrm>
            <a:prstGeom prst="rect">
              <a:avLst/>
            </a:prstGeom>
          </p:spPr>
          <p:txBody>
            <a:bodyPr lIns="50800" tIns="50800" rIns="50800" bIns="50800" rtlCol="0" anchor="ctr"/>
            <a:lstStyle/>
            <a:p>
              <a:pPr algn="ctr">
                <a:lnSpc>
                  <a:spcPts val="2640"/>
                </a:lnSpc>
              </a:pPr>
              <a:endParaRPr/>
            </a:p>
          </p:txBody>
        </p:sp>
      </p:grpSp>
      <p:sp>
        <p:nvSpPr>
          <p:cNvPr id="13" name="Freeform 13"/>
          <p:cNvSpPr/>
          <p:nvPr/>
        </p:nvSpPr>
        <p:spPr>
          <a:xfrm>
            <a:off x="12816541" y="925830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2">
              <a:extLst>
                <a:ext uri="{96DAC541-7B7A-43D3-8B79-37D633B846F1}">
                  <asvg:svgBlip xmlns="" xmlns:asvg="http://schemas.microsoft.com/office/drawing/2016/SVG/main" r:embed="rId4"/>
                </a:ext>
              </a:extLst>
            </a:blip>
            <a:stretch>
              <a:fillRect/>
            </a:stretch>
          </a:blipFill>
        </p:spPr>
      </p:sp>
      <p:sp>
        <p:nvSpPr>
          <p:cNvPr id="14" name="Freeform 14"/>
          <p:cNvSpPr/>
          <p:nvPr/>
        </p:nvSpPr>
        <p:spPr>
          <a:xfrm>
            <a:off x="-3254530" y="2136819"/>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6" name="TextBox 16"/>
          <p:cNvSpPr txBox="1"/>
          <p:nvPr/>
        </p:nvSpPr>
        <p:spPr>
          <a:xfrm>
            <a:off x="10253599" y="1660569"/>
            <a:ext cx="6723126" cy="1047750"/>
          </a:xfrm>
          <a:prstGeom prst="rect">
            <a:avLst/>
          </a:prstGeom>
        </p:spPr>
        <p:txBody>
          <a:bodyPr lIns="0" tIns="0" rIns="0" bIns="0" rtlCol="0" anchor="t">
            <a:spAutoFit/>
          </a:bodyPr>
          <a:lstStyle/>
          <a:p>
            <a:pPr algn="r">
              <a:lnSpc>
                <a:spcPts val="7875"/>
              </a:lnSpc>
            </a:pPr>
            <a:r>
              <a:rPr lang="en-US" sz="7500" dirty="0" smtClean="0">
                <a:solidFill>
                  <a:srgbClr val="FFFFFF"/>
                </a:solidFill>
                <a:latin typeface="Bebas Neue Bold"/>
              </a:rPr>
              <a:t>KinMel DFD Level-0</a:t>
            </a:r>
            <a:endParaRPr lang="en-US" sz="7500" dirty="0">
              <a:solidFill>
                <a:srgbClr val="FFFFFF"/>
              </a:solidFill>
              <a:latin typeface="Bebas Neue Bold"/>
            </a:endParaRPr>
          </a:p>
        </p:txBody>
      </p:sp>
      <p:pic>
        <p:nvPicPr>
          <p:cNvPr id="2" name="Picture 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79880" y="1409700"/>
            <a:ext cx="16041320" cy="8877300"/>
          </a:xfrm>
          <a:prstGeom prst="rect">
            <a:avLst/>
          </a:prstGeom>
        </p:spPr>
      </p:pic>
    </p:spTree>
    <p:extLst>
      <p:ext uri="{BB962C8B-B14F-4D97-AF65-F5344CB8AC3E}">
        <p14:creationId xmlns:p14="http://schemas.microsoft.com/office/powerpoint/2010/main" val="650542833"/>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2" name="Group 2"/>
          <p:cNvGrpSpPr/>
          <p:nvPr/>
        </p:nvGrpSpPr>
        <p:grpSpPr>
          <a:xfrm>
            <a:off x="-183998" y="0"/>
            <a:ext cx="8705909" cy="10287000"/>
            <a:chOff x="0" y="0"/>
            <a:chExt cx="2912475" cy="3441413"/>
          </a:xfrm>
        </p:grpSpPr>
        <p:sp>
          <p:nvSpPr>
            <p:cNvPr id="3" name="Freeform 3"/>
            <p:cNvSpPr/>
            <p:nvPr/>
          </p:nvSpPr>
          <p:spPr>
            <a:xfrm>
              <a:off x="0" y="0"/>
              <a:ext cx="2912475" cy="3441413"/>
            </a:xfrm>
            <a:custGeom>
              <a:avLst/>
              <a:gdLst/>
              <a:ahLst/>
              <a:cxnLst/>
              <a:rect l="l" t="t" r="r" b="b"/>
              <a:pathLst>
                <a:path w="2912475" h="3441413">
                  <a:moveTo>
                    <a:pt x="0" y="0"/>
                  </a:moveTo>
                  <a:lnTo>
                    <a:pt x="2912475" y="0"/>
                  </a:lnTo>
                  <a:lnTo>
                    <a:pt x="2912475" y="3441413"/>
                  </a:lnTo>
                  <a:lnTo>
                    <a:pt x="0" y="3441413"/>
                  </a:lnTo>
                  <a:close/>
                </a:path>
              </a:pathLst>
            </a:custGeom>
            <a:solidFill>
              <a:srgbClr val="33261A"/>
            </a:solidFill>
          </p:spPr>
        </p:sp>
        <p:sp>
          <p:nvSpPr>
            <p:cNvPr id="4" name="TextBox 4"/>
            <p:cNvSpPr txBox="1"/>
            <p:nvPr/>
          </p:nvSpPr>
          <p:spPr>
            <a:xfrm>
              <a:off x="0" y="-38100"/>
              <a:ext cx="2912475" cy="3479513"/>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607735" y="1028700"/>
            <a:ext cx="8433567" cy="2063805"/>
            <a:chOff x="0" y="0"/>
            <a:chExt cx="2221186" cy="543554"/>
          </a:xfrm>
        </p:grpSpPr>
        <p:sp>
          <p:nvSpPr>
            <p:cNvPr id="6" name="Freeform 6"/>
            <p:cNvSpPr/>
            <p:nvPr/>
          </p:nvSpPr>
          <p:spPr>
            <a:xfrm>
              <a:off x="0" y="0"/>
              <a:ext cx="2221186" cy="543554"/>
            </a:xfrm>
            <a:custGeom>
              <a:avLst/>
              <a:gdLst/>
              <a:ahLst/>
              <a:cxnLst/>
              <a:rect l="l" t="t" r="r" b="b"/>
              <a:pathLst>
                <a:path w="2221186" h="543554">
                  <a:moveTo>
                    <a:pt x="0" y="0"/>
                  </a:moveTo>
                  <a:lnTo>
                    <a:pt x="2221186" y="0"/>
                  </a:lnTo>
                  <a:lnTo>
                    <a:pt x="2221186" y="543554"/>
                  </a:lnTo>
                  <a:lnTo>
                    <a:pt x="0" y="543554"/>
                  </a:lnTo>
                  <a:close/>
                </a:path>
              </a:pathLst>
            </a:custGeom>
            <a:solidFill>
              <a:srgbClr val="9C6942"/>
            </a:solidFill>
          </p:spPr>
        </p:sp>
        <p:sp>
          <p:nvSpPr>
            <p:cNvPr id="7" name="TextBox 7"/>
            <p:cNvSpPr txBox="1"/>
            <p:nvPr/>
          </p:nvSpPr>
          <p:spPr>
            <a:xfrm>
              <a:off x="0" y="-9525"/>
              <a:ext cx="2221186" cy="553079"/>
            </a:xfrm>
            <a:prstGeom prst="rect">
              <a:avLst/>
            </a:prstGeom>
          </p:spPr>
          <p:txBody>
            <a:bodyPr lIns="50800" tIns="50800" rIns="50800" bIns="50800" rtlCol="0" anchor="ctr"/>
            <a:lstStyle/>
            <a:p>
              <a:pPr algn="ctr">
                <a:lnSpc>
                  <a:spcPts val="2640"/>
                </a:lnSpc>
              </a:pPr>
              <a:endParaRPr/>
            </a:p>
          </p:txBody>
        </p:sp>
      </p:grpSp>
      <p:grpSp>
        <p:nvGrpSpPr>
          <p:cNvPr id="8" name="Group 8"/>
          <p:cNvGrpSpPr/>
          <p:nvPr/>
        </p:nvGrpSpPr>
        <p:grpSpPr>
          <a:xfrm>
            <a:off x="13314256" y="0"/>
            <a:ext cx="8705909" cy="10287000"/>
            <a:chOff x="0" y="0"/>
            <a:chExt cx="2912475" cy="3441413"/>
          </a:xfrm>
        </p:grpSpPr>
        <p:sp>
          <p:nvSpPr>
            <p:cNvPr id="9" name="Freeform 9"/>
            <p:cNvSpPr/>
            <p:nvPr/>
          </p:nvSpPr>
          <p:spPr>
            <a:xfrm>
              <a:off x="0" y="0"/>
              <a:ext cx="2912475" cy="3441413"/>
            </a:xfrm>
            <a:custGeom>
              <a:avLst/>
              <a:gdLst/>
              <a:ahLst/>
              <a:cxnLst/>
              <a:rect l="l" t="t" r="r" b="b"/>
              <a:pathLst>
                <a:path w="2912475" h="3441413">
                  <a:moveTo>
                    <a:pt x="0" y="0"/>
                  </a:moveTo>
                  <a:lnTo>
                    <a:pt x="2912475" y="0"/>
                  </a:lnTo>
                  <a:lnTo>
                    <a:pt x="2912475" y="3441413"/>
                  </a:lnTo>
                  <a:lnTo>
                    <a:pt x="0" y="3441413"/>
                  </a:lnTo>
                  <a:close/>
                </a:path>
              </a:pathLst>
            </a:custGeom>
            <a:solidFill>
              <a:srgbClr val="9C6942"/>
            </a:solidFill>
          </p:spPr>
        </p:sp>
        <p:sp>
          <p:nvSpPr>
            <p:cNvPr id="10" name="TextBox 10"/>
            <p:cNvSpPr txBox="1"/>
            <p:nvPr/>
          </p:nvSpPr>
          <p:spPr>
            <a:xfrm>
              <a:off x="0" y="-38100"/>
              <a:ext cx="2912475" cy="3479513"/>
            </a:xfrm>
            <a:prstGeom prst="rect">
              <a:avLst/>
            </a:prstGeom>
          </p:spPr>
          <p:txBody>
            <a:bodyPr lIns="50800" tIns="50800" rIns="50800" bIns="50800" rtlCol="0" anchor="ctr"/>
            <a:lstStyle/>
            <a:p>
              <a:pPr algn="ctr">
                <a:lnSpc>
                  <a:spcPts val="2659"/>
                </a:lnSpc>
                <a:spcBef>
                  <a:spcPct val="0"/>
                </a:spcBef>
              </a:pPr>
              <a:endParaRPr/>
            </a:p>
          </p:txBody>
        </p:sp>
      </p:grpSp>
      <p:grpSp>
        <p:nvGrpSpPr>
          <p:cNvPr id="11" name="Group 11"/>
          <p:cNvGrpSpPr/>
          <p:nvPr/>
        </p:nvGrpSpPr>
        <p:grpSpPr>
          <a:xfrm>
            <a:off x="9144000" y="1661328"/>
            <a:ext cx="8340511" cy="7596972"/>
            <a:chOff x="0" y="0"/>
            <a:chExt cx="1292163" cy="1176970"/>
          </a:xfrm>
        </p:grpSpPr>
        <p:sp>
          <p:nvSpPr>
            <p:cNvPr id="12" name="Freeform 12"/>
            <p:cNvSpPr/>
            <p:nvPr/>
          </p:nvSpPr>
          <p:spPr>
            <a:xfrm>
              <a:off x="0" y="0"/>
              <a:ext cx="1292163" cy="1176970"/>
            </a:xfrm>
            <a:custGeom>
              <a:avLst/>
              <a:gdLst/>
              <a:ahLst/>
              <a:cxnLst/>
              <a:rect l="l" t="t" r="r" b="b"/>
              <a:pathLst>
                <a:path w="1292163" h="1176970">
                  <a:moveTo>
                    <a:pt x="0" y="0"/>
                  </a:moveTo>
                  <a:lnTo>
                    <a:pt x="1292163" y="0"/>
                  </a:lnTo>
                  <a:lnTo>
                    <a:pt x="1292163" y="1176970"/>
                  </a:lnTo>
                  <a:lnTo>
                    <a:pt x="0" y="1176970"/>
                  </a:lnTo>
                  <a:close/>
                </a:path>
              </a:pathLst>
            </a:custGeom>
            <a:blipFill>
              <a:blip r:embed="rId2"/>
              <a:stretch>
                <a:fillRect l="-30701" r="-6011"/>
              </a:stretch>
            </a:blipFill>
          </p:spPr>
        </p:sp>
      </p:grpSp>
      <p:sp>
        <p:nvSpPr>
          <p:cNvPr id="13" name="Freeform 13"/>
          <p:cNvSpPr/>
          <p:nvPr/>
        </p:nvSpPr>
        <p:spPr>
          <a:xfrm>
            <a:off x="606360" y="895731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4" name="Freeform 14"/>
          <p:cNvSpPr/>
          <p:nvPr/>
        </p:nvSpPr>
        <p:spPr>
          <a:xfrm>
            <a:off x="14528340" y="-3019425"/>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5" name="TextBox 15"/>
          <p:cNvSpPr txBox="1"/>
          <p:nvPr/>
        </p:nvSpPr>
        <p:spPr>
          <a:xfrm>
            <a:off x="1038225" y="5314950"/>
            <a:ext cx="6280512" cy="3128010"/>
          </a:xfrm>
          <a:prstGeom prst="rect">
            <a:avLst/>
          </a:prstGeom>
        </p:spPr>
        <p:txBody>
          <a:bodyPr lIns="0" tIns="0" rIns="0" bIns="0" rtlCol="0" anchor="t">
            <a:spAutoFit/>
          </a:bodyPr>
          <a:lstStyle/>
          <a:p>
            <a:pPr algn="just">
              <a:lnSpc>
                <a:spcPts val="3105"/>
              </a:lnSpc>
            </a:pPr>
            <a:r>
              <a:rPr lang="en-US" sz="2300">
                <a:solidFill>
                  <a:srgbClr val="FFFFFF"/>
                </a:solidFill>
                <a:latin typeface="Glacial Indifference"/>
              </a:rPr>
              <a:t>Every business strategy involves risks, and we are prepared to address them. We have conducted a comprehensive risk assessment to identify potential risks and challenges. Mitigation strategies have been developed to minimize the impact of these risks. Additionally, we have established contingency plans to ensure business continuity in case of unforeseen circumstances.</a:t>
            </a:r>
          </a:p>
        </p:txBody>
      </p:sp>
      <p:sp>
        <p:nvSpPr>
          <p:cNvPr id="16" name="TextBox 16"/>
          <p:cNvSpPr txBox="1"/>
          <p:nvPr/>
        </p:nvSpPr>
        <p:spPr>
          <a:xfrm>
            <a:off x="1038225" y="3598890"/>
            <a:ext cx="6280512" cy="1285875"/>
          </a:xfrm>
          <a:prstGeom prst="rect">
            <a:avLst/>
          </a:prstGeom>
        </p:spPr>
        <p:txBody>
          <a:bodyPr lIns="0" tIns="0" rIns="0" bIns="0" rtlCol="0" anchor="t">
            <a:spAutoFit/>
          </a:bodyPr>
          <a:lstStyle/>
          <a:p>
            <a:pPr>
              <a:lnSpc>
                <a:spcPts val="5040"/>
              </a:lnSpc>
            </a:pPr>
            <a:r>
              <a:rPr lang="en-US" sz="4200">
                <a:solidFill>
                  <a:srgbClr val="A6A6A6"/>
                </a:solidFill>
                <a:latin typeface="Bebas Neue Bold"/>
              </a:rPr>
              <a:t>IDENTIFYING POTENTIAL RISKS AND CHALLENGES</a:t>
            </a:r>
          </a:p>
        </p:txBody>
      </p:sp>
      <p:sp>
        <p:nvSpPr>
          <p:cNvPr id="17" name="TextBox 17"/>
          <p:cNvSpPr txBox="1"/>
          <p:nvPr/>
        </p:nvSpPr>
        <p:spPr>
          <a:xfrm>
            <a:off x="1028700" y="1631977"/>
            <a:ext cx="6290037" cy="1019175"/>
          </a:xfrm>
          <a:prstGeom prst="rect">
            <a:avLst/>
          </a:prstGeom>
        </p:spPr>
        <p:txBody>
          <a:bodyPr lIns="0" tIns="0" rIns="0" bIns="0" rtlCol="0" anchor="t">
            <a:spAutoFit/>
          </a:bodyPr>
          <a:lstStyle/>
          <a:p>
            <a:pPr>
              <a:lnSpc>
                <a:spcPts val="7500"/>
              </a:lnSpc>
            </a:pPr>
            <a:r>
              <a:rPr lang="en-US" sz="7500">
                <a:solidFill>
                  <a:srgbClr val="FFFFFF"/>
                </a:solidFill>
                <a:latin typeface="Bebas Neue Bold"/>
              </a:rPr>
              <a:t>RISK MANAGEMENT </a:t>
            </a:r>
          </a:p>
        </p:txBody>
      </p:sp>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2" name="Group 2"/>
          <p:cNvGrpSpPr/>
          <p:nvPr/>
        </p:nvGrpSpPr>
        <p:grpSpPr>
          <a:xfrm>
            <a:off x="-260075" y="0"/>
            <a:ext cx="8749666" cy="10233831"/>
            <a:chOff x="0" y="0"/>
            <a:chExt cx="2927113" cy="3423626"/>
          </a:xfrm>
        </p:grpSpPr>
        <p:sp>
          <p:nvSpPr>
            <p:cNvPr id="3" name="Freeform 3"/>
            <p:cNvSpPr/>
            <p:nvPr/>
          </p:nvSpPr>
          <p:spPr>
            <a:xfrm>
              <a:off x="0" y="0"/>
              <a:ext cx="2927113" cy="3423626"/>
            </a:xfrm>
            <a:custGeom>
              <a:avLst/>
              <a:gdLst/>
              <a:ahLst/>
              <a:cxnLst/>
              <a:rect l="l" t="t" r="r" b="b"/>
              <a:pathLst>
                <a:path w="2927113" h="3423626">
                  <a:moveTo>
                    <a:pt x="0" y="0"/>
                  </a:moveTo>
                  <a:lnTo>
                    <a:pt x="2927113" y="0"/>
                  </a:lnTo>
                  <a:lnTo>
                    <a:pt x="2927113" y="3423626"/>
                  </a:lnTo>
                  <a:lnTo>
                    <a:pt x="0" y="3423626"/>
                  </a:lnTo>
                  <a:close/>
                </a:path>
              </a:pathLst>
            </a:custGeom>
            <a:solidFill>
              <a:srgbClr val="33261A"/>
            </a:solidFill>
          </p:spPr>
        </p:sp>
        <p:sp>
          <p:nvSpPr>
            <p:cNvPr id="4" name="TextBox 4"/>
            <p:cNvSpPr txBox="1"/>
            <p:nvPr/>
          </p:nvSpPr>
          <p:spPr>
            <a:xfrm>
              <a:off x="0" y="-38100"/>
              <a:ext cx="2927113" cy="3461726"/>
            </a:xfrm>
            <a:prstGeom prst="rect">
              <a:avLst/>
            </a:prstGeom>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7675" y="6575974"/>
            <a:ext cx="8597266" cy="3810257"/>
            <a:chOff x="0" y="0"/>
            <a:chExt cx="2876129" cy="1274684"/>
          </a:xfrm>
        </p:grpSpPr>
        <p:sp>
          <p:nvSpPr>
            <p:cNvPr id="6" name="Freeform 6"/>
            <p:cNvSpPr/>
            <p:nvPr/>
          </p:nvSpPr>
          <p:spPr>
            <a:xfrm>
              <a:off x="0" y="0"/>
              <a:ext cx="2876129" cy="1274684"/>
            </a:xfrm>
            <a:custGeom>
              <a:avLst/>
              <a:gdLst/>
              <a:ahLst/>
              <a:cxnLst/>
              <a:rect l="l" t="t" r="r" b="b"/>
              <a:pathLst>
                <a:path w="2876129" h="1274684">
                  <a:moveTo>
                    <a:pt x="0" y="0"/>
                  </a:moveTo>
                  <a:lnTo>
                    <a:pt x="2876129" y="0"/>
                  </a:lnTo>
                  <a:lnTo>
                    <a:pt x="2876129" y="1274684"/>
                  </a:lnTo>
                  <a:lnTo>
                    <a:pt x="0" y="1274684"/>
                  </a:lnTo>
                  <a:close/>
                </a:path>
              </a:pathLst>
            </a:custGeom>
            <a:solidFill>
              <a:srgbClr val="9C6942"/>
            </a:solidFill>
          </p:spPr>
        </p:sp>
        <p:sp>
          <p:nvSpPr>
            <p:cNvPr id="7" name="TextBox 7"/>
            <p:cNvSpPr txBox="1"/>
            <p:nvPr/>
          </p:nvSpPr>
          <p:spPr>
            <a:xfrm>
              <a:off x="0" y="-38100"/>
              <a:ext cx="2876129" cy="1312784"/>
            </a:xfrm>
            <a:prstGeom prst="rect">
              <a:avLst/>
            </a:prstGeom>
          </p:spPr>
          <p:txBody>
            <a:bodyPr lIns="50800" tIns="50800" rIns="50800" bIns="50800" rtlCol="0" anchor="ctr"/>
            <a:lstStyle/>
            <a:p>
              <a:pPr algn="ctr">
                <a:lnSpc>
                  <a:spcPts val="2659"/>
                </a:lnSpc>
                <a:spcBef>
                  <a:spcPct val="0"/>
                </a:spcBef>
              </a:pPr>
              <a:endParaRPr/>
            </a:p>
          </p:txBody>
        </p:sp>
      </p:grpSp>
      <p:sp>
        <p:nvSpPr>
          <p:cNvPr id="8" name="Freeform 8"/>
          <p:cNvSpPr/>
          <p:nvPr/>
        </p:nvSpPr>
        <p:spPr>
          <a:xfrm>
            <a:off x="1130277" y="7262153"/>
            <a:ext cx="203380" cy="279081"/>
          </a:xfrm>
          <a:custGeom>
            <a:avLst/>
            <a:gdLst/>
            <a:ahLst/>
            <a:cxnLst/>
            <a:rect l="l" t="t" r="r" b="b"/>
            <a:pathLst>
              <a:path w="203380" h="279081">
                <a:moveTo>
                  <a:pt x="0" y="0"/>
                </a:moveTo>
                <a:lnTo>
                  <a:pt x="203380" y="0"/>
                </a:lnTo>
                <a:lnTo>
                  <a:pt x="203380" y="279081"/>
                </a:lnTo>
                <a:lnTo>
                  <a:pt x="0" y="279081"/>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sp>
        <p:nvSpPr>
          <p:cNvPr id="9" name="Freeform 9"/>
          <p:cNvSpPr/>
          <p:nvPr/>
        </p:nvSpPr>
        <p:spPr>
          <a:xfrm>
            <a:off x="1104021" y="7916329"/>
            <a:ext cx="255892" cy="164702"/>
          </a:xfrm>
          <a:custGeom>
            <a:avLst/>
            <a:gdLst/>
            <a:ahLst/>
            <a:cxnLst/>
            <a:rect l="l" t="t" r="r" b="b"/>
            <a:pathLst>
              <a:path w="255892" h="164702">
                <a:moveTo>
                  <a:pt x="0" y="0"/>
                </a:moveTo>
                <a:lnTo>
                  <a:pt x="255892" y="0"/>
                </a:lnTo>
                <a:lnTo>
                  <a:pt x="255892" y="164702"/>
                </a:lnTo>
                <a:lnTo>
                  <a:pt x="0" y="164702"/>
                </a:lnTo>
                <a:lnTo>
                  <a:pt x="0" y="0"/>
                </a:lnTo>
                <a:close/>
              </a:path>
            </a:pathLst>
          </a:custGeom>
          <a:blipFill>
            <a:blip r:embed="rId4">
              <a:extLst>
                <a:ext uri="{96DAC541-7B7A-43D3-8B79-37D633B846F1}">
                  <asvg:svgBlip xmlns="" xmlns:asvg="http://schemas.microsoft.com/office/drawing/2016/SVG/main" r:embed="rId5"/>
                </a:ext>
              </a:extLst>
            </a:blip>
            <a:stretch>
              <a:fillRect/>
            </a:stretch>
          </a:blipFill>
        </p:spPr>
      </p:sp>
      <p:sp>
        <p:nvSpPr>
          <p:cNvPr id="10" name="Freeform 10"/>
          <p:cNvSpPr/>
          <p:nvPr/>
        </p:nvSpPr>
        <p:spPr>
          <a:xfrm>
            <a:off x="1104021" y="8436795"/>
            <a:ext cx="289990" cy="262804"/>
          </a:xfrm>
          <a:custGeom>
            <a:avLst/>
            <a:gdLst/>
            <a:ahLst/>
            <a:cxnLst/>
            <a:rect l="l" t="t" r="r" b="b"/>
            <a:pathLst>
              <a:path w="289990" h="262804">
                <a:moveTo>
                  <a:pt x="0" y="0"/>
                </a:moveTo>
                <a:lnTo>
                  <a:pt x="289990" y="0"/>
                </a:lnTo>
                <a:lnTo>
                  <a:pt x="289990" y="262803"/>
                </a:lnTo>
                <a:lnTo>
                  <a:pt x="0" y="262803"/>
                </a:lnTo>
                <a:lnTo>
                  <a:pt x="0" y="0"/>
                </a:lnTo>
                <a:close/>
              </a:path>
            </a:pathLst>
          </a:custGeom>
          <a:blipFill>
            <a:blip r:embed="rId6">
              <a:extLst>
                <a:ext uri="{96DAC541-7B7A-43D3-8B79-37D633B846F1}">
                  <asvg:svgBlip xmlns="" xmlns:asvg="http://schemas.microsoft.com/office/drawing/2016/SVG/main" r:embed="rId7"/>
                </a:ext>
              </a:extLst>
            </a:blip>
            <a:stretch>
              <a:fillRect/>
            </a:stretch>
          </a:blipFill>
        </p:spPr>
      </p:sp>
      <p:sp>
        <p:nvSpPr>
          <p:cNvPr id="11" name="Freeform 11"/>
          <p:cNvSpPr/>
          <p:nvPr/>
        </p:nvSpPr>
        <p:spPr>
          <a:xfrm>
            <a:off x="1124121" y="9000780"/>
            <a:ext cx="269889" cy="269889"/>
          </a:xfrm>
          <a:custGeom>
            <a:avLst/>
            <a:gdLst/>
            <a:ahLst/>
            <a:cxnLst/>
            <a:rect l="l" t="t" r="r" b="b"/>
            <a:pathLst>
              <a:path w="269889" h="269889">
                <a:moveTo>
                  <a:pt x="0" y="0"/>
                </a:moveTo>
                <a:lnTo>
                  <a:pt x="269890" y="0"/>
                </a:lnTo>
                <a:lnTo>
                  <a:pt x="269890" y="269890"/>
                </a:lnTo>
                <a:lnTo>
                  <a:pt x="0" y="269890"/>
                </a:lnTo>
                <a:lnTo>
                  <a:pt x="0" y="0"/>
                </a:lnTo>
                <a:close/>
              </a:path>
            </a:pathLst>
          </a:custGeom>
          <a:blipFill>
            <a:blip r:embed="rId8">
              <a:extLst>
                <a:ext uri="{96DAC541-7B7A-43D3-8B79-37D633B846F1}">
                  <asvg:svgBlip xmlns="" xmlns:asvg="http://schemas.microsoft.com/office/drawing/2016/SVG/main" r:embed="rId9"/>
                </a:ext>
              </a:extLst>
            </a:blip>
            <a:stretch>
              <a:fillRect/>
            </a:stretch>
          </a:blipFill>
        </p:spPr>
      </p:sp>
      <p:grpSp>
        <p:nvGrpSpPr>
          <p:cNvPr id="12" name="Group 12"/>
          <p:cNvGrpSpPr/>
          <p:nvPr/>
        </p:nvGrpSpPr>
        <p:grpSpPr>
          <a:xfrm>
            <a:off x="-260075" y="890651"/>
            <a:ext cx="8433567" cy="2254330"/>
            <a:chOff x="0" y="0"/>
            <a:chExt cx="2221186" cy="593733"/>
          </a:xfrm>
        </p:grpSpPr>
        <p:sp>
          <p:nvSpPr>
            <p:cNvPr id="13" name="Freeform 13"/>
            <p:cNvSpPr/>
            <p:nvPr/>
          </p:nvSpPr>
          <p:spPr>
            <a:xfrm>
              <a:off x="0" y="0"/>
              <a:ext cx="2221186" cy="593733"/>
            </a:xfrm>
            <a:custGeom>
              <a:avLst/>
              <a:gdLst/>
              <a:ahLst/>
              <a:cxnLst/>
              <a:rect l="l" t="t" r="r" b="b"/>
              <a:pathLst>
                <a:path w="2221186" h="593733">
                  <a:moveTo>
                    <a:pt x="0" y="0"/>
                  </a:moveTo>
                  <a:lnTo>
                    <a:pt x="2221186" y="0"/>
                  </a:lnTo>
                  <a:lnTo>
                    <a:pt x="2221186" y="593733"/>
                  </a:lnTo>
                  <a:lnTo>
                    <a:pt x="0" y="593733"/>
                  </a:lnTo>
                  <a:close/>
                </a:path>
              </a:pathLst>
            </a:custGeom>
            <a:solidFill>
              <a:srgbClr val="9C6942"/>
            </a:solidFill>
          </p:spPr>
        </p:sp>
        <p:sp>
          <p:nvSpPr>
            <p:cNvPr id="14" name="TextBox 14"/>
            <p:cNvSpPr txBox="1"/>
            <p:nvPr/>
          </p:nvSpPr>
          <p:spPr>
            <a:xfrm>
              <a:off x="0" y="-9525"/>
              <a:ext cx="2221186" cy="603258"/>
            </a:xfrm>
            <a:prstGeom prst="rect">
              <a:avLst/>
            </a:prstGeom>
          </p:spPr>
          <p:txBody>
            <a:bodyPr lIns="50800" tIns="50800" rIns="50800" bIns="50800" rtlCol="0" anchor="ctr"/>
            <a:lstStyle/>
            <a:p>
              <a:pPr algn="ctr">
                <a:lnSpc>
                  <a:spcPts val="2640"/>
                </a:lnSpc>
              </a:pPr>
              <a:endParaRPr/>
            </a:p>
          </p:txBody>
        </p:sp>
      </p:grpSp>
      <p:grpSp>
        <p:nvGrpSpPr>
          <p:cNvPr id="15" name="Group 15"/>
          <p:cNvGrpSpPr/>
          <p:nvPr/>
        </p:nvGrpSpPr>
        <p:grpSpPr>
          <a:xfrm>
            <a:off x="13314256" y="0"/>
            <a:ext cx="8705909" cy="10287000"/>
            <a:chOff x="0" y="0"/>
            <a:chExt cx="2912475" cy="3441413"/>
          </a:xfrm>
        </p:grpSpPr>
        <p:sp>
          <p:nvSpPr>
            <p:cNvPr id="16" name="Freeform 16"/>
            <p:cNvSpPr/>
            <p:nvPr/>
          </p:nvSpPr>
          <p:spPr>
            <a:xfrm>
              <a:off x="0" y="0"/>
              <a:ext cx="2912475" cy="3441413"/>
            </a:xfrm>
            <a:custGeom>
              <a:avLst/>
              <a:gdLst/>
              <a:ahLst/>
              <a:cxnLst/>
              <a:rect l="l" t="t" r="r" b="b"/>
              <a:pathLst>
                <a:path w="2912475" h="3441413">
                  <a:moveTo>
                    <a:pt x="0" y="0"/>
                  </a:moveTo>
                  <a:lnTo>
                    <a:pt x="2912475" y="0"/>
                  </a:lnTo>
                  <a:lnTo>
                    <a:pt x="2912475" y="3441413"/>
                  </a:lnTo>
                  <a:lnTo>
                    <a:pt x="0" y="3441413"/>
                  </a:lnTo>
                  <a:close/>
                </a:path>
              </a:pathLst>
            </a:custGeom>
            <a:solidFill>
              <a:srgbClr val="9C6942"/>
            </a:solidFill>
          </p:spPr>
        </p:sp>
        <p:sp>
          <p:nvSpPr>
            <p:cNvPr id="17" name="TextBox 17"/>
            <p:cNvSpPr txBox="1"/>
            <p:nvPr/>
          </p:nvSpPr>
          <p:spPr>
            <a:xfrm>
              <a:off x="0" y="-38100"/>
              <a:ext cx="2912475" cy="3479513"/>
            </a:xfrm>
            <a:prstGeom prst="rect">
              <a:avLst/>
            </a:prstGeom>
          </p:spPr>
          <p:txBody>
            <a:bodyPr lIns="50800" tIns="50800" rIns="50800" bIns="50800" rtlCol="0" anchor="ctr"/>
            <a:lstStyle/>
            <a:p>
              <a:pPr algn="ctr">
                <a:lnSpc>
                  <a:spcPts val="2659"/>
                </a:lnSpc>
                <a:spcBef>
                  <a:spcPct val="0"/>
                </a:spcBef>
              </a:pPr>
              <a:endParaRPr/>
            </a:p>
          </p:txBody>
        </p:sp>
      </p:grpSp>
      <p:grpSp>
        <p:nvGrpSpPr>
          <p:cNvPr id="18" name="Group 18"/>
          <p:cNvGrpSpPr/>
          <p:nvPr/>
        </p:nvGrpSpPr>
        <p:grpSpPr>
          <a:xfrm>
            <a:off x="9231499" y="1837121"/>
            <a:ext cx="8027801" cy="6566374"/>
            <a:chOff x="0" y="0"/>
            <a:chExt cx="1243716" cy="1017303"/>
          </a:xfrm>
        </p:grpSpPr>
        <p:sp>
          <p:nvSpPr>
            <p:cNvPr id="19" name="Freeform 19"/>
            <p:cNvSpPr/>
            <p:nvPr/>
          </p:nvSpPr>
          <p:spPr>
            <a:xfrm>
              <a:off x="0" y="0"/>
              <a:ext cx="1243717" cy="1017303"/>
            </a:xfrm>
            <a:custGeom>
              <a:avLst/>
              <a:gdLst/>
              <a:ahLst/>
              <a:cxnLst/>
              <a:rect l="l" t="t" r="r" b="b"/>
              <a:pathLst>
                <a:path w="1243717" h="1017303">
                  <a:moveTo>
                    <a:pt x="0" y="0"/>
                  </a:moveTo>
                  <a:lnTo>
                    <a:pt x="1243717" y="0"/>
                  </a:lnTo>
                  <a:lnTo>
                    <a:pt x="1243717" y="1017303"/>
                  </a:lnTo>
                  <a:lnTo>
                    <a:pt x="0" y="1017303"/>
                  </a:lnTo>
                  <a:close/>
                </a:path>
              </a:pathLst>
            </a:custGeom>
            <a:blipFill>
              <a:blip r:embed="rId10"/>
              <a:stretch>
                <a:fillRect l="-14247" r="-8522"/>
              </a:stretch>
            </a:blipFill>
          </p:spPr>
        </p:sp>
      </p:grpSp>
      <p:sp>
        <p:nvSpPr>
          <p:cNvPr id="20" name="Freeform 20"/>
          <p:cNvSpPr/>
          <p:nvPr/>
        </p:nvSpPr>
        <p:spPr>
          <a:xfrm>
            <a:off x="11234164" y="9000780"/>
            <a:ext cx="4160184" cy="4114800"/>
          </a:xfrm>
          <a:custGeom>
            <a:avLst/>
            <a:gdLst/>
            <a:ahLst/>
            <a:cxnLst/>
            <a:rect l="l" t="t" r="r" b="b"/>
            <a:pathLst>
              <a:path w="4160184" h="4114800">
                <a:moveTo>
                  <a:pt x="0" y="0"/>
                </a:moveTo>
                <a:lnTo>
                  <a:pt x="4160183" y="0"/>
                </a:lnTo>
                <a:lnTo>
                  <a:pt x="4160183" y="4114800"/>
                </a:lnTo>
                <a:lnTo>
                  <a:pt x="0" y="4114800"/>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sp>
        <p:nvSpPr>
          <p:cNvPr id="21" name="Freeform 21"/>
          <p:cNvSpPr/>
          <p:nvPr/>
        </p:nvSpPr>
        <p:spPr>
          <a:xfrm>
            <a:off x="11234164" y="-2830129"/>
            <a:ext cx="4160184" cy="4114800"/>
          </a:xfrm>
          <a:custGeom>
            <a:avLst/>
            <a:gdLst/>
            <a:ahLst/>
            <a:cxnLst/>
            <a:rect l="l" t="t" r="r" b="b"/>
            <a:pathLst>
              <a:path w="4160184" h="4114800">
                <a:moveTo>
                  <a:pt x="0" y="0"/>
                </a:moveTo>
                <a:lnTo>
                  <a:pt x="4160183" y="0"/>
                </a:lnTo>
                <a:lnTo>
                  <a:pt x="4160183" y="4114800"/>
                </a:lnTo>
                <a:lnTo>
                  <a:pt x="0" y="4114800"/>
                </a:lnTo>
                <a:lnTo>
                  <a:pt x="0" y="0"/>
                </a:lnTo>
                <a:close/>
              </a:path>
            </a:pathLst>
          </a:custGeom>
          <a:blipFill>
            <a:blip r:embed="rId11">
              <a:extLst>
                <a:ext uri="{96DAC541-7B7A-43D3-8B79-37D633B846F1}">
                  <asvg:svgBlip xmlns="" xmlns:asvg="http://schemas.microsoft.com/office/drawing/2016/SVG/main" r:embed="rId12"/>
                </a:ext>
              </a:extLst>
            </a:blip>
            <a:stretch>
              <a:fillRect/>
            </a:stretch>
          </a:blipFill>
        </p:spPr>
      </p:sp>
      <p:sp>
        <p:nvSpPr>
          <p:cNvPr id="22" name="TextBox 22"/>
          <p:cNvSpPr txBox="1"/>
          <p:nvPr/>
        </p:nvSpPr>
        <p:spPr>
          <a:xfrm>
            <a:off x="1590579" y="8393970"/>
            <a:ext cx="5039248" cy="338928"/>
          </a:xfrm>
          <a:prstGeom prst="rect">
            <a:avLst/>
          </a:prstGeom>
        </p:spPr>
        <p:txBody>
          <a:bodyPr lIns="0" tIns="0" rIns="0" bIns="0" rtlCol="0" anchor="t">
            <a:spAutoFit/>
          </a:bodyPr>
          <a:lstStyle/>
          <a:p>
            <a:pPr>
              <a:lnSpc>
                <a:spcPts val="2640"/>
              </a:lnSpc>
            </a:pPr>
            <a:r>
              <a:rPr lang="en-US" sz="2200">
                <a:solidFill>
                  <a:srgbClr val="FFFFFF"/>
                </a:solidFill>
                <a:latin typeface="Glacial Indifference"/>
              </a:rPr>
              <a:t>Social Media : @reallygreatsite</a:t>
            </a:r>
          </a:p>
        </p:txBody>
      </p:sp>
      <p:sp>
        <p:nvSpPr>
          <p:cNvPr id="23" name="TextBox 23"/>
          <p:cNvSpPr txBox="1"/>
          <p:nvPr/>
        </p:nvSpPr>
        <p:spPr>
          <a:xfrm>
            <a:off x="1590579" y="8961498"/>
            <a:ext cx="5039248" cy="338928"/>
          </a:xfrm>
          <a:prstGeom prst="rect">
            <a:avLst/>
          </a:prstGeom>
        </p:spPr>
        <p:txBody>
          <a:bodyPr lIns="0" tIns="0" rIns="0" bIns="0" rtlCol="0" anchor="t">
            <a:spAutoFit/>
          </a:bodyPr>
          <a:lstStyle/>
          <a:p>
            <a:pPr>
              <a:lnSpc>
                <a:spcPts val="2640"/>
              </a:lnSpc>
            </a:pPr>
            <a:r>
              <a:rPr lang="en-US" sz="2200">
                <a:solidFill>
                  <a:srgbClr val="FFFFFF"/>
                </a:solidFill>
                <a:latin typeface="Glacial Indifference"/>
              </a:rPr>
              <a:t>Website : www.reallygreatsite.com</a:t>
            </a:r>
          </a:p>
        </p:txBody>
      </p:sp>
      <p:sp>
        <p:nvSpPr>
          <p:cNvPr id="24" name="TextBox 24"/>
          <p:cNvSpPr txBox="1"/>
          <p:nvPr/>
        </p:nvSpPr>
        <p:spPr>
          <a:xfrm>
            <a:off x="904440" y="1125681"/>
            <a:ext cx="6860278" cy="2019300"/>
          </a:xfrm>
          <a:prstGeom prst="rect">
            <a:avLst/>
          </a:prstGeom>
        </p:spPr>
        <p:txBody>
          <a:bodyPr lIns="0" tIns="0" rIns="0" bIns="0" rtlCol="0" anchor="t">
            <a:spAutoFit/>
          </a:bodyPr>
          <a:lstStyle/>
          <a:p>
            <a:pPr>
              <a:lnSpc>
                <a:spcPts val="7874"/>
              </a:lnSpc>
            </a:pPr>
            <a:r>
              <a:rPr lang="en-US" sz="7499">
                <a:solidFill>
                  <a:srgbClr val="FFFFFF"/>
                </a:solidFill>
                <a:latin typeface="Bebas Neue Bold"/>
              </a:rPr>
              <a:t>CONCLUSION AND CALL TO ACTION </a:t>
            </a:r>
          </a:p>
        </p:txBody>
      </p:sp>
      <p:sp>
        <p:nvSpPr>
          <p:cNvPr id="25" name="TextBox 25"/>
          <p:cNvSpPr txBox="1"/>
          <p:nvPr/>
        </p:nvSpPr>
        <p:spPr>
          <a:xfrm>
            <a:off x="1028700" y="3823249"/>
            <a:ext cx="6306525" cy="2066925"/>
          </a:xfrm>
          <a:prstGeom prst="rect">
            <a:avLst/>
          </a:prstGeom>
        </p:spPr>
        <p:txBody>
          <a:bodyPr lIns="0" tIns="0" rIns="0" bIns="0" rtlCol="0" anchor="t">
            <a:spAutoFit/>
          </a:bodyPr>
          <a:lstStyle/>
          <a:p>
            <a:pPr algn="just">
              <a:lnSpc>
                <a:spcPts val="2760"/>
              </a:lnSpc>
            </a:pPr>
            <a:r>
              <a:rPr lang="en-US" sz="2300">
                <a:solidFill>
                  <a:srgbClr val="FFFFFF"/>
                </a:solidFill>
                <a:latin typeface="Glacial Indifference"/>
              </a:rPr>
              <a:t>In conclusion, our business strategy focuses on leveraging our strengths, seizing opportunities, and addressing weaknesses and threats. By implementing our key strategies, monitoring our progress, and managing risks effectively, we are confident in achieving our business objectives.</a:t>
            </a:r>
          </a:p>
        </p:txBody>
      </p:sp>
      <p:sp>
        <p:nvSpPr>
          <p:cNvPr id="26" name="TextBox 26"/>
          <p:cNvSpPr txBox="1"/>
          <p:nvPr/>
        </p:nvSpPr>
        <p:spPr>
          <a:xfrm>
            <a:off x="1590579" y="7252628"/>
            <a:ext cx="3762819" cy="338928"/>
          </a:xfrm>
          <a:prstGeom prst="rect">
            <a:avLst/>
          </a:prstGeom>
        </p:spPr>
        <p:txBody>
          <a:bodyPr lIns="0" tIns="0" rIns="0" bIns="0" rtlCol="0" anchor="t">
            <a:spAutoFit/>
          </a:bodyPr>
          <a:lstStyle/>
          <a:p>
            <a:pPr>
              <a:lnSpc>
                <a:spcPts val="2640"/>
              </a:lnSpc>
            </a:pPr>
            <a:r>
              <a:rPr lang="en-US" sz="2200">
                <a:solidFill>
                  <a:srgbClr val="FFFFFF"/>
                </a:solidFill>
                <a:latin typeface="Glacial Indifference"/>
              </a:rPr>
              <a:t>Phone : 123-456-7890</a:t>
            </a:r>
          </a:p>
        </p:txBody>
      </p:sp>
      <p:sp>
        <p:nvSpPr>
          <p:cNvPr id="27" name="TextBox 27"/>
          <p:cNvSpPr txBox="1"/>
          <p:nvPr/>
        </p:nvSpPr>
        <p:spPr>
          <a:xfrm>
            <a:off x="1590579" y="7824454"/>
            <a:ext cx="4732259" cy="338928"/>
          </a:xfrm>
          <a:prstGeom prst="rect">
            <a:avLst/>
          </a:prstGeom>
        </p:spPr>
        <p:txBody>
          <a:bodyPr lIns="0" tIns="0" rIns="0" bIns="0" rtlCol="0" anchor="t">
            <a:spAutoFit/>
          </a:bodyPr>
          <a:lstStyle/>
          <a:p>
            <a:pPr>
              <a:lnSpc>
                <a:spcPts val="2640"/>
              </a:lnSpc>
            </a:pPr>
            <a:r>
              <a:rPr lang="en-US" sz="2200">
                <a:solidFill>
                  <a:srgbClr val="FFFFFF"/>
                </a:solidFill>
                <a:latin typeface="Glacial Indifference"/>
              </a:rPr>
              <a:t>Email: hello@reallygreatsite.com</a:t>
            </a: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2" name="Group 2"/>
          <p:cNvGrpSpPr/>
          <p:nvPr/>
        </p:nvGrpSpPr>
        <p:grpSpPr>
          <a:xfrm>
            <a:off x="-1301397" y="0"/>
            <a:ext cx="11932724" cy="10287000"/>
            <a:chOff x="0" y="0"/>
            <a:chExt cx="3142775" cy="2709333"/>
          </a:xfrm>
          <a:solidFill>
            <a:srgbClr val="FF6600"/>
          </a:solidFill>
        </p:grpSpPr>
        <p:sp>
          <p:nvSpPr>
            <p:cNvPr id="3" name="Freeform 3"/>
            <p:cNvSpPr/>
            <p:nvPr/>
          </p:nvSpPr>
          <p:spPr>
            <a:xfrm>
              <a:off x="0" y="0"/>
              <a:ext cx="3142775" cy="2709333"/>
            </a:xfrm>
            <a:custGeom>
              <a:avLst/>
              <a:gdLst/>
              <a:ahLst/>
              <a:cxnLst/>
              <a:rect l="l" t="t" r="r" b="b"/>
              <a:pathLst>
                <a:path w="3142775" h="2709333">
                  <a:moveTo>
                    <a:pt x="0" y="0"/>
                  </a:moveTo>
                  <a:lnTo>
                    <a:pt x="3142775" y="0"/>
                  </a:lnTo>
                  <a:lnTo>
                    <a:pt x="3142775" y="2709333"/>
                  </a:lnTo>
                  <a:lnTo>
                    <a:pt x="0" y="2709333"/>
                  </a:lnTo>
                  <a:close/>
                </a:path>
              </a:pathLst>
            </a:custGeom>
            <a:grpFill/>
          </p:spPr>
        </p:sp>
        <p:sp>
          <p:nvSpPr>
            <p:cNvPr id="4" name="TextBox 4"/>
            <p:cNvSpPr txBox="1"/>
            <p:nvPr/>
          </p:nvSpPr>
          <p:spPr>
            <a:xfrm>
              <a:off x="0" y="-9525"/>
              <a:ext cx="3142775" cy="2718858"/>
            </a:xfrm>
            <a:prstGeom prst="rect">
              <a:avLst/>
            </a:prstGeom>
            <a:grpFill/>
          </p:spPr>
          <p:txBody>
            <a:bodyPr lIns="50800" tIns="50800" rIns="50800" bIns="50800" rtlCol="0" anchor="ctr"/>
            <a:lstStyle/>
            <a:p>
              <a:pPr algn="ctr">
                <a:lnSpc>
                  <a:spcPts val="2640"/>
                </a:lnSpc>
              </a:pPr>
              <a:endParaRPr/>
            </a:p>
          </p:txBody>
        </p:sp>
      </p:grpSp>
      <p:grpSp>
        <p:nvGrpSpPr>
          <p:cNvPr id="5" name="Group 5"/>
          <p:cNvGrpSpPr/>
          <p:nvPr/>
        </p:nvGrpSpPr>
        <p:grpSpPr>
          <a:xfrm>
            <a:off x="13561255" y="0"/>
            <a:ext cx="5721190" cy="10287000"/>
            <a:chOff x="0" y="0"/>
            <a:chExt cx="1506815" cy="2709333"/>
          </a:xfrm>
          <a:solidFill>
            <a:schemeClr val="accent6">
              <a:lumMod val="75000"/>
            </a:schemeClr>
          </a:solidFill>
        </p:grpSpPr>
        <p:sp>
          <p:nvSpPr>
            <p:cNvPr id="6" name="Freeform 6"/>
            <p:cNvSpPr/>
            <p:nvPr/>
          </p:nvSpPr>
          <p:spPr>
            <a:xfrm>
              <a:off x="0" y="0"/>
              <a:ext cx="1506815" cy="2709333"/>
            </a:xfrm>
            <a:custGeom>
              <a:avLst/>
              <a:gdLst/>
              <a:ahLst/>
              <a:cxnLst/>
              <a:rect l="l" t="t" r="r" b="b"/>
              <a:pathLst>
                <a:path w="1506815" h="2709333">
                  <a:moveTo>
                    <a:pt x="0" y="0"/>
                  </a:moveTo>
                  <a:lnTo>
                    <a:pt x="1506815" y="0"/>
                  </a:lnTo>
                  <a:lnTo>
                    <a:pt x="1506815" y="2709333"/>
                  </a:lnTo>
                  <a:lnTo>
                    <a:pt x="0" y="2709333"/>
                  </a:lnTo>
                  <a:close/>
                </a:path>
              </a:pathLst>
            </a:custGeom>
            <a:grpFill/>
          </p:spPr>
        </p:sp>
        <p:sp>
          <p:nvSpPr>
            <p:cNvPr id="7" name="TextBox 7"/>
            <p:cNvSpPr txBox="1"/>
            <p:nvPr/>
          </p:nvSpPr>
          <p:spPr>
            <a:xfrm>
              <a:off x="0" y="-9525"/>
              <a:ext cx="1506815" cy="2718858"/>
            </a:xfrm>
            <a:prstGeom prst="rect">
              <a:avLst/>
            </a:prstGeom>
            <a:grpFill/>
          </p:spPr>
          <p:txBody>
            <a:bodyPr lIns="50800" tIns="50800" rIns="50800" bIns="50800" rtlCol="0" anchor="ctr"/>
            <a:lstStyle/>
            <a:p>
              <a:pPr algn="ctr">
                <a:lnSpc>
                  <a:spcPts val="2640"/>
                </a:lnSpc>
              </a:pPr>
              <a:endParaRPr/>
            </a:p>
          </p:txBody>
        </p:sp>
      </p:grpSp>
      <p:grpSp>
        <p:nvGrpSpPr>
          <p:cNvPr id="10" name="Group 10"/>
          <p:cNvGrpSpPr/>
          <p:nvPr/>
        </p:nvGrpSpPr>
        <p:grpSpPr>
          <a:xfrm>
            <a:off x="121966" y="419100"/>
            <a:ext cx="9103428" cy="2063805"/>
            <a:chOff x="0" y="0"/>
            <a:chExt cx="2397611" cy="543554"/>
          </a:xfrm>
        </p:grpSpPr>
        <p:sp>
          <p:nvSpPr>
            <p:cNvPr id="11" name="Freeform 11"/>
            <p:cNvSpPr/>
            <p:nvPr/>
          </p:nvSpPr>
          <p:spPr>
            <a:xfrm>
              <a:off x="0" y="0"/>
              <a:ext cx="2397611" cy="543554"/>
            </a:xfrm>
            <a:custGeom>
              <a:avLst/>
              <a:gdLst/>
              <a:ahLst/>
              <a:cxnLst/>
              <a:rect l="l" t="t" r="r" b="b"/>
              <a:pathLst>
                <a:path w="2397611" h="543554">
                  <a:moveTo>
                    <a:pt x="0" y="0"/>
                  </a:moveTo>
                  <a:lnTo>
                    <a:pt x="2397611" y="0"/>
                  </a:lnTo>
                  <a:lnTo>
                    <a:pt x="2397611" y="543554"/>
                  </a:lnTo>
                  <a:lnTo>
                    <a:pt x="0" y="543554"/>
                  </a:lnTo>
                  <a:close/>
                </a:path>
              </a:pathLst>
            </a:custGeom>
            <a:solidFill>
              <a:srgbClr val="9C6942"/>
            </a:solidFill>
          </p:spPr>
        </p:sp>
        <p:sp>
          <p:nvSpPr>
            <p:cNvPr id="12" name="TextBox 12"/>
            <p:cNvSpPr txBox="1"/>
            <p:nvPr/>
          </p:nvSpPr>
          <p:spPr>
            <a:xfrm>
              <a:off x="0" y="-9525"/>
              <a:ext cx="2397611" cy="553079"/>
            </a:xfrm>
            <a:prstGeom prst="rect">
              <a:avLst/>
            </a:prstGeom>
          </p:spPr>
          <p:txBody>
            <a:bodyPr lIns="50800" tIns="50800" rIns="50800" bIns="50800" rtlCol="0" anchor="ctr"/>
            <a:lstStyle/>
            <a:p>
              <a:pPr algn="ctr">
                <a:lnSpc>
                  <a:spcPts val="2640"/>
                </a:lnSpc>
              </a:pPr>
              <a:endParaRPr/>
            </a:p>
          </p:txBody>
        </p:sp>
      </p:grpSp>
      <p:sp>
        <p:nvSpPr>
          <p:cNvPr id="13" name="Freeform 13"/>
          <p:cNvSpPr/>
          <p:nvPr/>
        </p:nvSpPr>
        <p:spPr>
          <a:xfrm>
            <a:off x="732999" y="925830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2">
              <a:extLst>
                <a:ext uri="{96DAC541-7B7A-43D3-8B79-37D633B846F1}">
                  <asvg:svgBlip xmlns="" xmlns:asvg="http://schemas.microsoft.com/office/drawing/2016/SVG/main" r:embed="rId4"/>
                </a:ext>
              </a:extLst>
            </a:blip>
            <a:stretch>
              <a:fillRect/>
            </a:stretch>
          </a:blipFill>
        </p:spPr>
      </p:sp>
      <p:sp>
        <p:nvSpPr>
          <p:cNvPr id="14" name="Freeform 14"/>
          <p:cNvSpPr/>
          <p:nvPr/>
        </p:nvSpPr>
        <p:spPr>
          <a:xfrm>
            <a:off x="16787231" y="19769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7" name="TextBox 17"/>
          <p:cNvSpPr txBox="1"/>
          <p:nvPr/>
        </p:nvSpPr>
        <p:spPr>
          <a:xfrm>
            <a:off x="534791" y="704546"/>
            <a:ext cx="6637224" cy="1013098"/>
          </a:xfrm>
          <a:prstGeom prst="rect">
            <a:avLst/>
          </a:prstGeom>
        </p:spPr>
        <p:txBody>
          <a:bodyPr lIns="0" tIns="0" rIns="0" bIns="0" rtlCol="0" anchor="t">
            <a:spAutoFit/>
          </a:bodyPr>
          <a:lstStyle/>
          <a:p>
            <a:pPr>
              <a:lnSpc>
                <a:spcPts val="7875"/>
              </a:lnSpc>
            </a:pPr>
            <a:r>
              <a:rPr lang="en-US" sz="7500" dirty="0" smtClean="0">
                <a:solidFill>
                  <a:srgbClr val="FFFFFF"/>
                </a:solidFill>
                <a:latin typeface="Bebas Neue Bold"/>
              </a:rPr>
              <a:t>APPLICATION</a:t>
            </a:r>
            <a:endParaRPr lang="en-US" sz="7500" dirty="0">
              <a:solidFill>
                <a:srgbClr val="FFFFFF"/>
              </a:solidFill>
              <a:latin typeface="Bebas Neue Bold"/>
            </a:endParaRPr>
          </a:p>
        </p:txBody>
      </p:sp>
      <p:sp>
        <p:nvSpPr>
          <p:cNvPr id="20" name="TextBox 19"/>
          <p:cNvSpPr txBox="1"/>
          <p:nvPr/>
        </p:nvSpPr>
        <p:spPr>
          <a:xfrm>
            <a:off x="4459535" y="1046781"/>
            <a:ext cx="4335613" cy="1523494"/>
          </a:xfrm>
          <a:prstGeom prst="rect">
            <a:avLst/>
          </a:prstGeom>
          <a:noFill/>
        </p:spPr>
        <p:txBody>
          <a:bodyPr wrap="square" rtlCol="0">
            <a:spAutoFit/>
          </a:bodyPr>
          <a:lstStyle/>
          <a:p>
            <a:r>
              <a:rPr lang="en-US" sz="7500" dirty="0">
                <a:solidFill>
                  <a:srgbClr val="FFFFFF"/>
                </a:solidFill>
                <a:latin typeface="Bebas Neue Bold"/>
              </a:rPr>
              <a:t>OVERVIEw</a:t>
            </a:r>
          </a:p>
          <a:p>
            <a:endParaRPr lang="en-US" dirty="0"/>
          </a:p>
        </p:txBody>
      </p:sp>
      <p:pic>
        <p:nvPicPr>
          <p:cNvPr id="21" name="Picture 20"/>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109764" y="1294189"/>
            <a:ext cx="5494580" cy="7696200"/>
          </a:xfrm>
          <a:prstGeom prst="rect">
            <a:avLst/>
          </a:prstGeom>
        </p:spPr>
      </p:pic>
      <p:sp>
        <p:nvSpPr>
          <p:cNvPr id="22" name="TextBox 21"/>
          <p:cNvSpPr txBox="1"/>
          <p:nvPr/>
        </p:nvSpPr>
        <p:spPr>
          <a:xfrm>
            <a:off x="367554" y="3078980"/>
            <a:ext cx="10515600" cy="1938992"/>
          </a:xfrm>
          <a:prstGeom prst="rect">
            <a:avLst/>
          </a:prstGeom>
          <a:noFill/>
        </p:spPr>
        <p:txBody>
          <a:bodyPr wrap="square" rtlCol="0">
            <a:spAutoFit/>
          </a:bodyPr>
          <a:lstStyle/>
          <a:p>
            <a:pPr marL="571500" indent="-571500">
              <a:buFont typeface="Wingdings" panose="05000000000000000000" pitchFamily="2" charset="2"/>
              <a:buChar char="ü"/>
            </a:pPr>
            <a:r>
              <a:rPr lang="en-US" sz="4000" dirty="0">
                <a:solidFill>
                  <a:srgbClr val="FFFFFF"/>
                </a:solidFill>
                <a:latin typeface="Times New Roman" panose="02020603050405020304" pitchFamily="18" charset="0"/>
                <a:cs typeface="Times New Roman" panose="02020603050405020304" pitchFamily="18" charset="0"/>
              </a:rPr>
              <a:t>KinMel, the best place to shop online without any hassles.</a:t>
            </a:r>
          </a:p>
          <a:p>
            <a:endParaRPr lang="en-US" sz="4000" dirty="0"/>
          </a:p>
        </p:txBody>
      </p:sp>
      <p:sp>
        <p:nvSpPr>
          <p:cNvPr id="23" name="TextBox 22"/>
          <p:cNvSpPr txBox="1"/>
          <p:nvPr/>
        </p:nvSpPr>
        <p:spPr>
          <a:xfrm>
            <a:off x="367554" y="4817974"/>
            <a:ext cx="11184901" cy="1938992"/>
          </a:xfrm>
          <a:prstGeom prst="rect">
            <a:avLst/>
          </a:prstGeom>
          <a:noFill/>
        </p:spPr>
        <p:txBody>
          <a:bodyPr wrap="square" rtlCol="0">
            <a:spAutoFit/>
          </a:bodyPr>
          <a:lstStyle/>
          <a:p>
            <a:pPr marL="571500" indent="-571500">
              <a:buFont typeface="Wingdings" panose="05000000000000000000" pitchFamily="2" charset="2"/>
              <a:buChar char="ü"/>
            </a:pPr>
            <a:r>
              <a:rPr lang="en-US" sz="4000" dirty="0">
                <a:solidFill>
                  <a:schemeClr val="bg1"/>
                </a:solidFill>
                <a:latin typeface="Times New Roman" panose="02020603050405020304" pitchFamily="18" charset="0"/>
                <a:cs typeface="Times New Roman" panose="02020603050405020304" pitchFamily="18" charset="0"/>
              </a:rPr>
              <a:t>At KinMel, prioritizing security: email and payment verification ensure a safe shopping environment.</a:t>
            </a:r>
          </a:p>
        </p:txBody>
      </p:sp>
      <p:sp>
        <p:nvSpPr>
          <p:cNvPr id="24" name="TextBox 23"/>
          <p:cNvSpPr txBox="1"/>
          <p:nvPr/>
        </p:nvSpPr>
        <p:spPr>
          <a:xfrm>
            <a:off x="367554" y="7116124"/>
            <a:ext cx="10515600" cy="2554545"/>
          </a:xfrm>
          <a:prstGeom prst="rect">
            <a:avLst/>
          </a:prstGeom>
          <a:noFill/>
        </p:spPr>
        <p:txBody>
          <a:bodyPr wrap="square" rtlCol="0">
            <a:spAutoFit/>
          </a:bodyPr>
          <a:lstStyle/>
          <a:p>
            <a:pPr marL="571500" indent="-571500">
              <a:buFont typeface="Wingdings" panose="05000000000000000000" pitchFamily="2" charset="2"/>
              <a:buChar char="ü"/>
            </a:pPr>
            <a:r>
              <a:rPr lang="en-US" sz="4000" dirty="0">
                <a:solidFill>
                  <a:schemeClr val="bg1"/>
                </a:solidFill>
                <a:latin typeface="Times New Roman" panose="02020603050405020304" pitchFamily="18" charset="0"/>
                <a:cs typeface="Times New Roman" panose="02020603050405020304" pitchFamily="18" charset="0"/>
              </a:rPr>
              <a:t>Utilizing performance optimization strategies </a:t>
            </a:r>
            <a:r>
              <a:rPr lang="en-US" sz="4000" dirty="0" smtClean="0">
                <a:solidFill>
                  <a:schemeClr val="bg1"/>
                </a:solidFill>
                <a:latin typeface="Times New Roman" panose="02020603050405020304" pitchFamily="18" charset="0"/>
                <a:cs typeface="Times New Roman" panose="02020603050405020304" pitchFamily="18" charset="0"/>
              </a:rPr>
              <a:t>for </a:t>
            </a:r>
            <a:r>
              <a:rPr lang="en-US" sz="4000" dirty="0">
                <a:solidFill>
                  <a:schemeClr val="bg1"/>
                </a:solidFill>
                <a:latin typeface="Times New Roman" panose="02020603050405020304" pitchFamily="18" charset="0"/>
                <a:cs typeface="Times New Roman" panose="02020603050405020304" pitchFamily="18" charset="0"/>
              </a:rPr>
              <a:t>lightning-fast page loads, ensuring a seamless shopping journey</a:t>
            </a:r>
            <a:r>
              <a:rPr lang="en-US" sz="4000" dirty="0" smtClean="0">
                <a:solidFill>
                  <a:schemeClr val="bg1"/>
                </a:solidFill>
                <a:latin typeface="Times New Roman" panose="02020603050405020304" pitchFamily="18" charset="0"/>
                <a:cs typeface="Times New Roman" panose="02020603050405020304" pitchFamily="18" charset="0"/>
              </a:rPr>
              <a:t>.</a:t>
            </a:r>
          </a:p>
          <a:p>
            <a:endParaRPr lang="en-US" sz="4000" dirty="0">
              <a:solidFill>
                <a:schemeClr val="bg1"/>
              </a:solidFill>
              <a:latin typeface="Times New Roman" panose="02020603050405020304" pitchFamily="18" charset="0"/>
              <a:cs typeface="Times New Roman" panose="02020603050405020304" pitchFamily="18" charset="0"/>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2" name="Group 2"/>
          <p:cNvGrpSpPr/>
          <p:nvPr/>
        </p:nvGrpSpPr>
        <p:grpSpPr>
          <a:xfrm>
            <a:off x="8411823" y="-1118794"/>
            <a:ext cx="10416938" cy="11617995"/>
            <a:chOff x="0" y="0"/>
            <a:chExt cx="2743556" cy="3059883"/>
          </a:xfrm>
          <a:solidFill>
            <a:srgbClr val="FF6600"/>
          </a:solidFill>
        </p:grpSpPr>
        <p:sp>
          <p:nvSpPr>
            <p:cNvPr id="3" name="Freeform 3"/>
            <p:cNvSpPr/>
            <p:nvPr/>
          </p:nvSpPr>
          <p:spPr>
            <a:xfrm>
              <a:off x="0" y="0"/>
              <a:ext cx="2743556" cy="3059883"/>
            </a:xfrm>
            <a:custGeom>
              <a:avLst/>
              <a:gdLst/>
              <a:ahLst/>
              <a:cxnLst/>
              <a:rect l="l" t="t" r="r" b="b"/>
              <a:pathLst>
                <a:path w="2743556" h="3059883">
                  <a:moveTo>
                    <a:pt x="0" y="0"/>
                  </a:moveTo>
                  <a:lnTo>
                    <a:pt x="2743556" y="0"/>
                  </a:lnTo>
                  <a:lnTo>
                    <a:pt x="2743556" y="3059883"/>
                  </a:lnTo>
                  <a:lnTo>
                    <a:pt x="0" y="3059883"/>
                  </a:lnTo>
                  <a:close/>
                </a:path>
              </a:pathLst>
            </a:custGeom>
            <a:grpFill/>
          </p:spPr>
        </p:sp>
        <p:sp>
          <p:nvSpPr>
            <p:cNvPr id="4" name="TextBox 4"/>
            <p:cNvSpPr txBox="1"/>
            <p:nvPr/>
          </p:nvSpPr>
          <p:spPr>
            <a:xfrm>
              <a:off x="0" y="-9525"/>
              <a:ext cx="2743556" cy="3069408"/>
            </a:xfrm>
            <a:prstGeom prst="rect">
              <a:avLst/>
            </a:prstGeom>
            <a:grpFill/>
          </p:spPr>
          <p:txBody>
            <a:bodyPr lIns="50800" tIns="50800" rIns="50800" bIns="50800" rtlCol="0" anchor="ctr"/>
            <a:lstStyle/>
            <a:p>
              <a:pPr algn="ctr">
                <a:lnSpc>
                  <a:spcPts val="2640"/>
                </a:lnSpc>
              </a:pPr>
              <a:endParaRPr/>
            </a:p>
          </p:txBody>
        </p:sp>
      </p:grpSp>
      <p:grpSp>
        <p:nvGrpSpPr>
          <p:cNvPr id="5" name="Group 5"/>
          <p:cNvGrpSpPr/>
          <p:nvPr/>
        </p:nvGrpSpPr>
        <p:grpSpPr>
          <a:xfrm>
            <a:off x="-344705" y="0"/>
            <a:ext cx="5721190" cy="10401300"/>
            <a:chOff x="0" y="0"/>
            <a:chExt cx="1506815" cy="2739437"/>
          </a:xfrm>
          <a:solidFill>
            <a:schemeClr val="accent6">
              <a:lumMod val="75000"/>
            </a:schemeClr>
          </a:solidFill>
        </p:grpSpPr>
        <p:sp>
          <p:nvSpPr>
            <p:cNvPr id="6" name="Freeform 6"/>
            <p:cNvSpPr/>
            <p:nvPr/>
          </p:nvSpPr>
          <p:spPr>
            <a:xfrm>
              <a:off x="0" y="0"/>
              <a:ext cx="1506815" cy="2739437"/>
            </a:xfrm>
            <a:custGeom>
              <a:avLst/>
              <a:gdLst/>
              <a:ahLst/>
              <a:cxnLst/>
              <a:rect l="l" t="t" r="r" b="b"/>
              <a:pathLst>
                <a:path w="1506815" h="2739437">
                  <a:moveTo>
                    <a:pt x="0" y="0"/>
                  </a:moveTo>
                  <a:lnTo>
                    <a:pt x="1506815" y="0"/>
                  </a:lnTo>
                  <a:lnTo>
                    <a:pt x="1506815" y="2739437"/>
                  </a:lnTo>
                  <a:lnTo>
                    <a:pt x="0" y="2739437"/>
                  </a:lnTo>
                  <a:close/>
                </a:path>
              </a:pathLst>
            </a:custGeom>
            <a:grpFill/>
          </p:spPr>
        </p:sp>
        <p:sp>
          <p:nvSpPr>
            <p:cNvPr id="7" name="TextBox 7"/>
            <p:cNvSpPr txBox="1"/>
            <p:nvPr/>
          </p:nvSpPr>
          <p:spPr>
            <a:xfrm>
              <a:off x="0" y="-9525"/>
              <a:ext cx="1506815" cy="2748962"/>
            </a:xfrm>
            <a:prstGeom prst="rect">
              <a:avLst/>
            </a:prstGeom>
            <a:grpFill/>
          </p:spPr>
          <p:txBody>
            <a:bodyPr lIns="50800" tIns="50800" rIns="50800" bIns="50800" rtlCol="0" anchor="ctr"/>
            <a:lstStyle/>
            <a:p>
              <a:pPr algn="ctr">
                <a:lnSpc>
                  <a:spcPts val="2640"/>
                </a:lnSpc>
              </a:pPr>
              <a:endParaRPr/>
            </a:p>
          </p:txBody>
        </p:sp>
      </p:grpSp>
      <p:grpSp>
        <p:nvGrpSpPr>
          <p:cNvPr id="8" name="Group 8"/>
          <p:cNvGrpSpPr/>
          <p:nvPr/>
        </p:nvGrpSpPr>
        <p:grpSpPr>
          <a:xfrm>
            <a:off x="10013034" y="1028717"/>
            <a:ext cx="9103428" cy="2063805"/>
            <a:chOff x="0" y="0"/>
            <a:chExt cx="2397611" cy="543554"/>
          </a:xfrm>
        </p:grpSpPr>
        <p:sp>
          <p:nvSpPr>
            <p:cNvPr id="9" name="Freeform 9"/>
            <p:cNvSpPr/>
            <p:nvPr/>
          </p:nvSpPr>
          <p:spPr>
            <a:xfrm>
              <a:off x="0" y="0"/>
              <a:ext cx="2397611" cy="543554"/>
            </a:xfrm>
            <a:custGeom>
              <a:avLst/>
              <a:gdLst/>
              <a:ahLst/>
              <a:cxnLst/>
              <a:rect l="l" t="t" r="r" b="b"/>
              <a:pathLst>
                <a:path w="2397611" h="543554">
                  <a:moveTo>
                    <a:pt x="0" y="0"/>
                  </a:moveTo>
                  <a:lnTo>
                    <a:pt x="2397611" y="0"/>
                  </a:lnTo>
                  <a:lnTo>
                    <a:pt x="2397611" y="543554"/>
                  </a:lnTo>
                  <a:lnTo>
                    <a:pt x="0" y="543554"/>
                  </a:lnTo>
                  <a:close/>
                </a:path>
              </a:pathLst>
            </a:custGeom>
            <a:solidFill>
              <a:srgbClr val="9C6942"/>
            </a:solidFill>
          </p:spPr>
        </p:sp>
        <p:sp>
          <p:nvSpPr>
            <p:cNvPr id="10" name="TextBox 10"/>
            <p:cNvSpPr txBox="1"/>
            <p:nvPr/>
          </p:nvSpPr>
          <p:spPr>
            <a:xfrm>
              <a:off x="0" y="-9525"/>
              <a:ext cx="2397611" cy="553079"/>
            </a:xfrm>
            <a:prstGeom prst="rect">
              <a:avLst/>
            </a:prstGeom>
          </p:spPr>
          <p:txBody>
            <a:bodyPr lIns="50800" tIns="50800" rIns="50800" bIns="50800" rtlCol="0" anchor="ctr"/>
            <a:lstStyle/>
            <a:p>
              <a:pPr algn="ctr">
                <a:lnSpc>
                  <a:spcPts val="2640"/>
                </a:lnSpc>
              </a:pPr>
              <a:endParaRPr/>
            </a:p>
          </p:txBody>
        </p:sp>
      </p:grpSp>
      <p:sp>
        <p:nvSpPr>
          <p:cNvPr id="13" name="Freeform 13"/>
          <p:cNvSpPr/>
          <p:nvPr/>
        </p:nvSpPr>
        <p:spPr>
          <a:xfrm>
            <a:off x="12816541" y="925830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2">
              <a:extLst>
                <a:ext uri="{96DAC541-7B7A-43D3-8B79-37D633B846F1}">
                  <asvg:svgBlip xmlns="" xmlns:asvg="http://schemas.microsoft.com/office/drawing/2016/SVG/main" r:embed="rId4"/>
                </a:ext>
              </a:extLst>
            </a:blip>
            <a:stretch>
              <a:fillRect/>
            </a:stretch>
          </a:blipFill>
        </p:spPr>
      </p:sp>
      <p:sp>
        <p:nvSpPr>
          <p:cNvPr id="14" name="Freeform 14"/>
          <p:cNvSpPr/>
          <p:nvPr/>
        </p:nvSpPr>
        <p:spPr>
          <a:xfrm>
            <a:off x="-3254530" y="2136819"/>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6" name="TextBox 16"/>
          <p:cNvSpPr txBox="1"/>
          <p:nvPr/>
        </p:nvSpPr>
        <p:spPr>
          <a:xfrm>
            <a:off x="10253599" y="1660569"/>
            <a:ext cx="6723126" cy="1047750"/>
          </a:xfrm>
          <a:prstGeom prst="rect">
            <a:avLst/>
          </a:prstGeom>
        </p:spPr>
        <p:txBody>
          <a:bodyPr lIns="0" tIns="0" rIns="0" bIns="0" rtlCol="0" anchor="t">
            <a:spAutoFit/>
          </a:bodyPr>
          <a:lstStyle/>
          <a:p>
            <a:pPr algn="r">
              <a:lnSpc>
                <a:spcPts val="7875"/>
              </a:lnSpc>
            </a:pPr>
            <a:r>
              <a:rPr lang="en-US" sz="7500" dirty="0" smtClean="0">
                <a:solidFill>
                  <a:srgbClr val="FFFFFF"/>
                </a:solidFill>
                <a:latin typeface="Bebas Neue Bold"/>
              </a:rPr>
              <a:t>Problem statement</a:t>
            </a:r>
            <a:endParaRPr lang="en-US" sz="7500" dirty="0">
              <a:solidFill>
                <a:srgbClr val="FFFFFF"/>
              </a:solidFill>
              <a:latin typeface="Bebas Neue Bold"/>
            </a:endParaRPr>
          </a:p>
        </p:txBody>
      </p:sp>
      <p:pic>
        <p:nvPicPr>
          <p:cNvPr id="18" name="Picture 17"/>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36101" y="2136819"/>
            <a:ext cx="8296538" cy="5680710"/>
          </a:xfrm>
          <a:prstGeom prst="rect">
            <a:avLst/>
          </a:prstGeom>
        </p:spPr>
      </p:pic>
      <p:sp>
        <p:nvSpPr>
          <p:cNvPr id="19" name="TextBox 18"/>
          <p:cNvSpPr txBox="1"/>
          <p:nvPr/>
        </p:nvSpPr>
        <p:spPr>
          <a:xfrm>
            <a:off x="10439400" y="4194219"/>
            <a:ext cx="7467600" cy="2308324"/>
          </a:xfrm>
          <a:prstGeom prst="rect">
            <a:avLst/>
          </a:prstGeom>
          <a:noFill/>
        </p:spPr>
        <p:txBody>
          <a:bodyPr wrap="square" rtlCol="0">
            <a:spAutoFit/>
          </a:bodyPr>
          <a:lstStyle/>
          <a:p>
            <a:r>
              <a:rPr lang="en-US" sz="4800" dirty="0">
                <a:solidFill>
                  <a:schemeClr val="bg1"/>
                </a:solidFill>
                <a:latin typeface="Times New Roman" panose="02020603050405020304" pitchFamily="18" charset="0"/>
                <a:cs typeface="Times New Roman" panose="02020603050405020304" pitchFamily="18" charset="0"/>
              </a:rPr>
              <a:t>Free seller sign-up may lead to inactive accounts, posing a potential challenge.</a:t>
            </a: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2" name="Group 2"/>
          <p:cNvGrpSpPr/>
          <p:nvPr/>
        </p:nvGrpSpPr>
        <p:grpSpPr>
          <a:xfrm>
            <a:off x="8411823" y="-1118794"/>
            <a:ext cx="10416938" cy="11617995"/>
            <a:chOff x="0" y="0"/>
            <a:chExt cx="2743556" cy="3059883"/>
          </a:xfrm>
          <a:solidFill>
            <a:srgbClr val="FF6600"/>
          </a:solidFill>
        </p:grpSpPr>
        <p:sp>
          <p:nvSpPr>
            <p:cNvPr id="3" name="Freeform 3"/>
            <p:cNvSpPr/>
            <p:nvPr/>
          </p:nvSpPr>
          <p:spPr>
            <a:xfrm>
              <a:off x="0" y="0"/>
              <a:ext cx="2743556" cy="3059883"/>
            </a:xfrm>
            <a:custGeom>
              <a:avLst/>
              <a:gdLst/>
              <a:ahLst/>
              <a:cxnLst/>
              <a:rect l="l" t="t" r="r" b="b"/>
              <a:pathLst>
                <a:path w="2743556" h="3059883">
                  <a:moveTo>
                    <a:pt x="0" y="0"/>
                  </a:moveTo>
                  <a:lnTo>
                    <a:pt x="2743556" y="0"/>
                  </a:lnTo>
                  <a:lnTo>
                    <a:pt x="2743556" y="3059883"/>
                  </a:lnTo>
                  <a:lnTo>
                    <a:pt x="0" y="3059883"/>
                  </a:lnTo>
                  <a:close/>
                </a:path>
              </a:pathLst>
            </a:custGeom>
            <a:grpFill/>
          </p:spPr>
        </p:sp>
        <p:sp>
          <p:nvSpPr>
            <p:cNvPr id="4" name="TextBox 4"/>
            <p:cNvSpPr txBox="1"/>
            <p:nvPr/>
          </p:nvSpPr>
          <p:spPr>
            <a:xfrm>
              <a:off x="0" y="-9525"/>
              <a:ext cx="2743556" cy="3069408"/>
            </a:xfrm>
            <a:prstGeom prst="rect">
              <a:avLst/>
            </a:prstGeom>
            <a:grpFill/>
          </p:spPr>
          <p:txBody>
            <a:bodyPr lIns="50800" tIns="50800" rIns="50800" bIns="50800" rtlCol="0" anchor="ctr"/>
            <a:lstStyle/>
            <a:p>
              <a:pPr algn="ctr">
                <a:lnSpc>
                  <a:spcPts val="2640"/>
                </a:lnSpc>
              </a:pPr>
              <a:endParaRPr/>
            </a:p>
          </p:txBody>
        </p:sp>
      </p:grpSp>
      <p:grpSp>
        <p:nvGrpSpPr>
          <p:cNvPr id="5" name="Group 5"/>
          <p:cNvGrpSpPr/>
          <p:nvPr/>
        </p:nvGrpSpPr>
        <p:grpSpPr>
          <a:xfrm>
            <a:off x="-344705" y="0"/>
            <a:ext cx="5721190" cy="10401300"/>
            <a:chOff x="0" y="0"/>
            <a:chExt cx="1506815" cy="2739437"/>
          </a:xfrm>
          <a:solidFill>
            <a:schemeClr val="accent6">
              <a:lumMod val="75000"/>
            </a:schemeClr>
          </a:solidFill>
        </p:grpSpPr>
        <p:sp>
          <p:nvSpPr>
            <p:cNvPr id="6" name="Freeform 6"/>
            <p:cNvSpPr/>
            <p:nvPr/>
          </p:nvSpPr>
          <p:spPr>
            <a:xfrm>
              <a:off x="0" y="0"/>
              <a:ext cx="1506815" cy="2739437"/>
            </a:xfrm>
            <a:custGeom>
              <a:avLst/>
              <a:gdLst/>
              <a:ahLst/>
              <a:cxnLst/>
              <a:rect l="l" t="t" r="r" b="b"/>
              <a:pathLst>
                <a:path w="1506815" h="2739437">
                  <a:moveTo>
                    <a:pt x="0" y="0"/>
                  </a:moveTo>
                  <a:lnTo>
                    <a:pt x="1506815" y="0"/>
                  </a:lnTo>
                  <a:lnTo>
                    <a:pt x="1506815" y="2739437"/>
                  </a:lnTo>
                  <a:lnTo>
                    <a:pt x="0" y="2739437"/>
                  </a:lnTo>
                  <a:close/>
                </a:path>
              </a:pathLst>
            </a:custGeom>
            <a:grpFill/>
          </p:spPr>
        </p:sp>
        <p:sp>
          <p:nvSpPr>
            <p:cNvPr id="7" name="TextBox 7"/>
            <p:cNvSpPr txBox="1"/>
            <p:nvPr/>
          </p:nvSpPr>
          <p:spPr>
            <a:xfrm>
              <a:off x="0" y="-9525"/>
              <a:ext cx="1506815" cy="2748962"/>
            </a:xfrm>
            <a:prstGeom prst="rect">
              <a:avLst/>
            </a:prstGeom>
            <a:grpFill/>
          </p:spPr>
          <p:txBody>
            <a:bodyPr lIns="50800" tIns="50800" rIns="50800" bIns="50800" rtlCol="0" anchor="ctr"/>
            <a:lstStyle/>
            <a:p>
              <a:pPr algn="ctr">
                <a:lnSpc>
                  <a:spcPts val="2640"/>
                </a:lnSpc>
              </a:pPr>
              <a:endParaRPr/>
            </a:p>
          </p:txBody>
        </p:sp>
      </p:grpSp>
      <p:grpSp>
        <p:nvGrpSpPr>
          <p:cNvPr id="8" name="Group 8"/>
          <p:cNvGrpSpPr/>
          <p:nvPr/>
        </p:nvGrpSpPr>
        <p:grpSpPr>
          <a:xfrm>
            <a:off x="10013034" y="1028717"/>
            <a:ext cx="9103428" cy="2063805"/>
            <a:chOff x="0" y="0"/>
            <a:chExt cx="2397611" cy="543554"/>
          </a:xfrm>
        </p:grpSpPr>
        <p:sp>
          <p:nvSpPr>
            <p:cNvPr id="9" name="Freeform 9"/>
            <p:cNvSpPr/>
            <p:nvPr/>
          </p:nvSpPr>
          <p:spPr>
            <a:xfrm>
              <a:off x="0" y="0"/>
              <a:ext cx="2397611" cy="543554"/>
            </a:xfrm>
            <a:custGeom>
              <a:avLst/>
              <a:gdLst/>
              <a:ahLst/>
              <a:cxnLst/>
              <a:rect l="l" t="t" r="r" b="b"/>
              <a:pathLst>
                <a:path w="2397611" h="543554">
                  <a:moveTo>
                    <a:pt x="0" y="0"/>
                  </a:moveTo>
                  <a:lnTo>
                    <a:pt x="2397611" y="0"/>
                  </a:lnTo>
                  <a:lnTo>
                    <a:pt x="2397611" y="543554"/>
                  </a:lnTo>
                  <a:lnTo>
                    <a:pt x="0" y="543554"/>
                  </a:lnTo>
                  <a:close/>
                </a:path>
              </a:pathLst>
            </a:custGeom>
            <a:solidFill>
              <a:srgbClr val="9C6942"/>
            </a:solidFill>
          </p:spPr>
        </p:sp>
        <p:sp>
          <p:nvSpPr>
            <p:cNvPr id="10" name="TextBox 10"/>
            <p:cNvSpPr txBox="1"/>
            <p:nvPr/>
          </p:nvSpPr>
          <p:spPr>
            <a:xfrm>
              <a:off x="0" y="-9525"/>
              <a:ext cx="2397611" cy="553079"/>
            </a:xfrm>
            <a:prstGeom prst="rect">
              <a:avLst/>
            </a:prstGeom>
          </p:spPr>
          <p:txBody>
            <a:bodyPr lIns="50800" tIns="50800" rIns="50800" bIns="50800" rtlCol="0" anchor="ctr"/>
            <a:lstStyle/>
            <a:p>
              <a:pPr algn="ctr">
                <a:lnSpc>
                  <a:spcPts val="2640"/>
                </a:lnSpc>
              </a:pPr>
              <a:endParaRPr/>
            </a:p>
          </p:txBody>
        </p:sp>
      </p:grpSp>
      <p:sp>
        <p:nvSpPr>
          <p:cNvPr id="13" name="Freeform 13"/>
          <p:cNvSpPr/>
          <p:nvPr/>
        </p:nvSpPr>
        <p:spPr>
          <a:xfrm>
            <a:off x="12816541" y="925830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2">
              <a:extLst>
                <a:ext uri="{96DAC541-7B7A-43D3-8B79-37D633B846F1}">
                  <asvg:svgBlip xmlns="" xmlns:asvg="http://schemas.microsoft.com/office/drawing/2016/SVG/main" r:embed="rId4"/>
                </a:ext>
              </a:extLst>
            </a:blip>
            <a:stretch>
              <a:fillRect/>
            </a:stretch>
          </a:blipFill>
        </p:spPr>
      </p:sp>
      <p:sp>
        <p:nvSpPr>
          <p:cNvPr id="14" name="Freeform 14"/>
          <p:cNvSpPr/>
          <p:nvPr/>
        </p:nvSpPr>
        <p:spPr>
          <a:xfrm>
            <a:off x="-3254530" y="2136819"/>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6" name="TextBox 16"/>
          <p:cNvSpPr txBox="1"/>
          <p:nvPr/>
        </p:nvSpPr>
        <p:spPr>
          <a:xfrm>
            <a:off x="10253599" y="1660569"/>
            <a:ext cx="6723126" cy="1047750"/>
          </a:xfrm>
          <a:prstGeom prst="rect">
            <a:avLst/>
          </a:prstGeom>
        </p:spPr>
        <p:txBody>
          <a:bodyPr lIns="0" tIns="0" rIns="0" bIns="0" rtlCol="0" anchor="t">
            <a:spAutoFit/>
          </a:bodyPr>
          <a:lstStyle/>
          <a:p>
            <a:pPr algn="r">
              <a:lnSpc>
                <a:spcPts val="7875"/>
              </a:lnSpc>
            </a:pPr>
            <a:r>
              <a:rPr lang="en-US" sz="7500" dirty="0" smtClean="0">
                <a:solidFill>
                  <a:srgbClr val="FFFFFF"/>
                </a:solidFill>
                <a:latin typeface="Bebas Neue Bold"/>
              </a:rPr>
              <a:t>Problem statement</a:t>
            </a:r>
            <a:endParaRPr lang="en-US" sz="7500" dirty="0">
              <a:solidFill>
                <a:srgbClr val="FFFFFF"/>
              </a:solidFill>
              <a:latin typeface="Bebas Neue Bold"/>
            </a:endParaRPr>
          </a:p>
        </p:txBody>
      </p:sp>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12915" y="419100"/>
            <a:ext cx="8279009" cy="9867900"/>
          </a:xfrm>
          <a:prstGeom prst="rect">
            <a:avLst/>
          </a:prstGeom>
        </p:spPr>
      </p:pic>
      <p:pic>
        <p:nvPicPr>
          <p:cNvPr id="15" name="Picture 14"/>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1322157" y="4056289"/>
            <a:ext cx="6485182" cy="4656223"/>
          </a:xfrm>
          <a:prstGeom prst="rect">
            <a:avLst/>
          </a:prstGeom>
        </p:spPr>
      </p:pic>
    </p:spTree>
    <p:extLst>
      <p:ext uri="{BB962C8B-B14F-4D97-AF65-F5344CB8AC3E}">
        <p14:creationId xmlns:p14="http://schemas.microsoft.com/office/powerpoint/2010/main" val="3776638563"/>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8" name="Group 8"/>
          <p:cNvGrpSpPr/>
          <p:nvPr/>
        </p:nvGrpSpPr>
        <p:grpSpPr>
          <a:xfrm>
            <a:off x="10013034" y="1028717"/>
            <a:ext cx="9103428" cy="2063805"/>
            <a:chOff x="0" y="0"/>
            <a:chExt cx="2397611" cy="543554"/>
          </a:xfrm>
        </p:grpSpPr>
        <p:sp>
          <p:nvSpPr>
            <p:cNvPr id="9" name="Freeform 9"/>
            <p:cNvSpPr/>
            <p:nvPr/>
          </p:nvSpPr>
          <p:spPr>
            <a:xfrm>
              <a:off x="0" y="0"/>
              <a:ext cx="2397611" cy="543554"/>
            </a:xfrm>
            <a:custGeom>
              <a:avLst/>
              <a:gdLst/>
              <a:ahLst/>
              <a:cxnLst/>
              <a:rect l="l" t="t" r="r" b="b"/>
              <a:pathLst>
                <a:path w="2397611" h="543554">
                  <a:moveTo>
                    <a:pt x="0" y="0"/>
                  </a:moveTo>
                  <a:lnTo>
                    <a:pt x="2397611" y="0"/>
                  </a:lnTo>
                  <a:lnTo>
                    <a:pt x="2397611" y="543554"/>
                  </a:lnTo>
                  <a:lnTo>
                    <a:pt x="0" y="543554"/>
                  </a:lnTo>
                  <a:close/>
                </a:path>
              </a:pathLst>
            </a:custGeom>
            <a:solidFill>
              <a:srgbClr val="9C6942"/>
            </a:solidFill>
          </p:spPr>
        </p:sp>
        <p:sp>
          <p:nvSpPr>
            <p:cNvPr id="10" name="TextBox 10"/>
            <p:cNvSpPr txBox="1"/>
            <p:nvPr/>
          </p:nvSpPr>
          <p:spPr>
            <a:xfrm>
              <a:off x="0" y="-9525"/>
              <a:ext cx="2397611" cy="553079"/>
            </a:xfrm>
            <a:prstGeom prst="rect">
              <a:avLst/>
            </a:prstGeom>
          </p:spPr>
          <p:txBody>
            <a:bodyPr lIns="50800" tIns="50800" rIns="50800" bIns="50800" rtlCol="0" anchor="ctr"/>
            <a:lstStyle/>
            <a:p>
              <a:pPr algn="ctr">
                <a:lnSpc>
                  <a:spcPts val="2640"/>
                </a:lnSpc>
              </a:pPr>
              <a:endParaRPr/>
            </a:p>
          </p:txBody>
        </p:sp>
      </p:grpSp>
      <p:sp>
        <p:nvSpPr>
          <p:cNvPr id="13" name="Freeform 13"/>
          <p:cNvSpPr/>
          <p:nvPr/>
        </p:nvSpPr>
        <p:spPr>
          <a:xfrm>
            <a:off x="12816541" y="925830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2">
              <a:extLst>
                <a:ext uri="{96DAC541-7B7A-43D3-8B79-37D633B846F1}">
                  <asvg:svgBlip xmlns="" xmlns:asvg="http://schemas.microsoft.com/office/drawing/2016/SVG/main" r:embed="rId4"/>
                </a:ext>
              </a:extLst>
            </a:blip>
            <a:stretch>
              <a:fillRect/>
            </a:stretch>
          </a:blipFill>
        </p:spPr>
      </p:sp>
      <p:sp>
        <p:nvSpPr>
          <p:cNvPr id="14" name="Freeform 14"/>
          <p:cNvSpPr/>
          <p:nvPr/>
        </p:nvSpPr>
        <p:spPr>
          <a:xfrm>
            <a:off x="-3254530" y="2136819"/>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5">
              <a:extLst>
                <a:ext uri="{96DAC541-7B7A-43D3-8B79-37D633B846F1}">
                  <asvg:svgBlip xmlns="" xmlns:asvg="http://schemas.microsoft.com/office/drawing/2016/SVG/main" r:embed="rId6"/>
                </a:ext>
              </a:extLst>
            </a:blip>
            <a:stretch>
              <a:fillRect/>
            </a:stretch>
          </a:blipFill>
        </p:spPr>
      </p:sp>
      <p:sp>
        <p:nvSpPr>
          <p:cNvPr id="16" name="TextBox 16"/>
          <p:cNvSpPr txBox="1"/>
          <p:nvPr/>
        </p:nvSpPr>
        <p:spPr>
          <a:xfrm>
            <a:off x="10253599" y="1660569"/>
            <a:ext cx="6723126" cy="1047750"/>
          </a:xfrm>
          <a:prstGeom prst="rect">
            <a:avLst/>
          </a:prstGeom>
        </p:spPr>
        <p:txBody>
          <a:bodyPr lIns="0" tIns="0" rIns="0" bIns="0" rtlCol="0" anchor="t">
            <a:spAutoFit/>
          </a:bodyPr>
          <a:lstStyle/>
          <a:p>
            <a:pPr algn="r">
              <a:lnSpc>
                <a:spcPts val="7875"/>
              </a:lnSpc>
            </a:pPr>
            <a:r>
              <a:rPr lang="en-US" sz="7500" dirty="0" smtClean="0">
                <a:solidFill>
                  <a:srgbClr val="FFFFFF"/>
                </a:solidFill>
                <a:latin typeface="Bebas Neue Bold"/>
              </a:rPr>
              <a:t>Problem statement</a:t>
            </a:r>
            <a:endParaRPr lang="en-US" sz="7500" dirty="0">
              <a:solidFill>
                <a:srgbClr val="FFFFFF"/>
              </a:solidFill>
              <a:latin typeface="Bebas Neue Bold"/>
            </a:endParaRPr>
          </a:p>
        </p:txBody>
      </p:sp>
      <p:pic>
        <p:nvPicPr>
          <p:cNvPr id="17" name="Picture 16"/>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667000" y="3543300"/>
            <a:ext cx="11353800" cy="4353369"/>
          </a:xfrm>
          <a:prstGeom prst="rect">
            <a:avLst/>
          </a:prstGeom>
        </p:spPr>
      </p:pic>
    </p:spTree>
    <p:extLst>
      <p:ext uri="{BB962C8B-B14F-4D97-AF65-F5344CB8AC3E}">
        <p14:creationId xmlns:p14="http://schemas.microsoft.com/office/powerpoint/2010/main" val="223200725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2" name="Group 2"/>
          <p:cNvGrpSpPr/>
          <p:nvPr/>
        </p:nvGrpSpPr>
        <p:grpSpPr>
          <a:xfrm>
            <a:off x="8545760" y="-638264"/>
            <a:ext cx="9890867" cy="10925264"/>
            <a:chOff x="0" y="0"/>
            <a:chExt cx="2605002" cy="2877436"/>
          </a:xfrm>
          <a:solidFill>
            <a:srgbClr val="FF6600"/>
          </a:solidFill>
        </p:grpSpPr>
        <p:sp>
          <p:nvSpPr>
            <p:cNvPr id="3" name="Freeform 3"/>
            <p:cNvSpPr/>
            <p:nvPr/>
          </p:nvSpPr>
          <p:spPr>
            <a:xfrm>
              <a:off x="0" y="0"/>
              <a:ext cx="2605002" cy="2877436"/>
            </a:xfrm>
            <a:custGeom>
              <a:avLst/>
              <a:gdLst/>
              <a:ahLst/>
              <a:cxnLst/>
              <a:rect l="l" t="t" r="r" b="b"/>
              <a:pathLst>
                <a:path w="2605002" h="2877436">
                  <a:moveTo>
                    <a:pt x="0" y="0"/>
                  </a:moveTo>
                  <a:lnTo>
                    <a:pt x="2605002" y="0"/>
                  </a:lnTo>
                  <a:lnTo>
                    <a:pt x="2605002" y="2877436"/>
                  </a:lnTo>
                  <a:lnTo>
                    <a:pt x="0" y="2877436"/>
                  </a:lnTo>
                  <a:close/>
                </a:path>
              </a:pathLst>
            </a:custGeom>
            <a:grpFill/>
          </p:spPr>
        </p:sp>
        <p:sp>
          <p:nvSpPr>
            <p:cNvPr id="4" name="TextBox 4"/>
            <p:cNvSpPr txBox="1"/>
            <p:nvPr/>
          </p:nvSpPr>
          <p:spPr>
            <a:xfrm>
              <a:off x="0" y="-38100"/>
              <a:ext cx="2605002" cy="2915536"/>
            </a:xfrm>
            <a:prstGeom prst="rect">
              <a:avLst/>
            </a:prstGeom>
            <a:grpFill/>
          </p:spPr>
          <p:txBody>
            <a:bodyPr lIns="50800" tIns="50800" rIns="50800" bIns="50800" rtlCol="0" anchor="ctr"/>
            <a:lstStyle/>
            <a:p>
              <a:pPr algn="ctr">
                <a:lnSpc>
                  <a:spcPts val="2659"/>
                </a:lnSpc>
              </a:pPr>
              <a:endParaRPr/>
            </a:p>
          </p:txBody>
        </p:sp>
      </p:grpSp>
      <p:grpSp>
        <p:nvGrpSpPr>
          <p:cNvPr id="7" name="Group 7"/>
          <p:cNvGrpSpPr/>
          <p:nvPr/>
        </p:nvGrpSpPr>
        <p:grpSpPr>
          <a:xfrm>
            <a:off x="9681866" y="1028717"/>
            <a:ext cx="9434596" cy="2063805"/>
            <a:chOff x="0" y="0"/>
            <a:chExt cx="2484832" cy="543554"/>
          </a:xfrm>
        </p:grpSpPr>
        <p:sp>
          <p:nvSpPr>
            <p:cNvPr id="8" name="Freeform 8"/>
            <p:cNvSpPr/>
            <p:nvPr/>
          </p:nvSpPr>
          <p:spPr>
            <a:xfrm>
              <a:off x="0" y="0"/>
              <a:ext cx="2484832" cy="543554"/>
            </a:xfrm>
            <a:custGeom>
              <a:avLst/>
              <a:gdLst/>
              <a:ahLst/>
              <a:cxnLst/>
              <a:rect l="l" t="t" r="r" b="b"/>
              <a:pathLst>
                <a:path w="2484832" h="543554">
                  <a:moveTo>
                    <a:pt x="0" y="0"/>
                  </a:moveTo>
                  <a:lnTo>
                    <a:pt x="2484832" y="0"/>
                  </a:lnTo>
                  <a:lnTo>
                    <a:pt x="2484832" y="543554"/>
                  </a:lnTo>
                  <a:lnTo>
                    <a:pt x="0" y="543554"/>
                  </a:lnTo>
                  <a:close/>
                </a:path>
              </a:pathLst>
            </a:custGeom>
            <a:solidFill>
              <a:srgbClr val="9C6942"/>
            </a:solidFill>
          </p:spPr>
        </p:sp>
        <p:sp>
          <p:nvSpPr>
            <p:cNvPr id="9" name="TextBox 9"/>
            <p:cNvSpPr txBox="1"/>
            <p:nvPr/>
          </p:nvSpPr>
          <p:spPr>
            <a:xfrm>
              <a:off x="0" y="-9525"/>
              <a:ext cx="2484832" cy="553079"/>
            </a:xfrm>
            <a:prstGeom prst="rect">
              <a:avLst/>
            </a:prstGeom>
          </p:spPr>
          <p:txBody>
            <a:bodyPr lIns="50800" tIns="50800" rIns="50800" bIns="50800" rtlCol="0" anchor="ctr"/>
            <a:lstStyle/>
            <a:p>
              <a:pPr algn="ctr">
                <a:lnSpc>
                  <a:spcPts val="2640"/>
                </a:lnSpc>
              </a:pPr>
              <a:endParaRPr/>
            </a:p>
          </p:txBody>
        </p:sp>
      </p:grpSp>
      <p:sp>
        <p:nvSpPr>
          <p:cNvPr id="10" name="Freeform 10"/>
          <p:cNvSpPr/>
          <p:nvPr/>
        </p:nvSpPr>
        <p:spPr>
          <a:xfrm>
            <a:off x="732999" y="925830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2">
              <a:extLst>
                <a:ext uri="{96DAC541-7B7A-43D3-8B79-37D633B846F1}">
                  <asvg:svgBlip xmlns="" xmlns:asvg="http://schemas.microsoft.com/office/drawing/2016/SVG/main" r:embed="rId4"/>
                </a:ext>
              </a:extLst>
            </a:blip>
            <a:stretch>
              <a:fillRect/>
            </a:stretch>
          </a:blipFill>
        </p:spPr>
      </p:sp>
      <p:sp>
        <p:nvSpPr>
          <p:cNvPr id="11" name="Freeform 11"/>
          <p:cNvSpPr/>
          <p:nvPr/>
        </p:nvSpPr>
        <p:spPr>
          <a:xfrm>
            <a:off x="17430892" y="4165975"/>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2">
              <a:extLst>
                <a:ext uri="{96DAC541-7B7A-43D3-8B79-37D633B846F1}">
                  <asvg:svgBlip xmlns="" xmlns:asvg="http://schemas.microsoft.com/office/drawing/2016/SVG/main" r:embed="rId4"/>
                </a:ext>
              </a:extLst>
            </a:blip>
            <a:stretch>
              <a:fillRect/>
            </a:stretch>
          </a:blipFill>
        </p:spPr>
      </p:sp>
      <p:sp>
        <p:nvSpPr>
          <p:cNvPr id="22" name="TextBox 16"/>
          <p:cNvSpPr txBox="1"/>
          <p:nvPr/>
        </p:nvSpPr>
        <p:spPr>
          <a:xfrm>
            <a:off x="10253599" y="1660569"/>
            <a:ext cx="6723126" cy="1047750"/>
          </a:xfrm>
          <a:prstGeom prst="rect">
            <a:avLst/>
          </a:prstGeom>
        </p:spPr>
        <p:txBody>
          <a:bodyPr lIns="0" tIns="0" rIns="0" bIns="0" rtlCol="0" anchor="t">
            <a:spAutoFit/>
          </a:bodyPr>
          <a:lstStyle/>
          <a:p>
            <a:pPr algn="r">
              <a:lnSpc>
                <a:spcPts val="7875"/>
              </a:lnSpc>
            </a:pPr>
            <a:r>
              <a:rPr lang="en-US" sz="7500" dirty="0" smtClean="0">
                <a:solidFill>
                  <a:srgbClr val="FFFFFF"/>
                </a:solidFill>
                <a:latin typeface="Bebas Neue Bold"/>
              </a:rPr>
              <a:t>Problem statement</a:t>
            </a:r>
            <a:endParaRPr lang="en-US" sz="7500" dirty="0">
              <a:solidFill>
                <a:srgbClr val="FFFFFF"/>
              </a:solidFill>
              <a:latin typeface="Bebas Neue Bold"/>
            </a:endParaRPr>
          </a:p>
        </p:txBody>
      </p:sp>
      <p:pic>
        <p:nvPicPr>
          <p:cNvPr id="24" name="Picture 23"/>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9710894" y="3685844"/>
            <a:ext cx="7586505" cy="5572456"/>
          </a:xfrm>
          <a:prstGeom prst="rect">
            <a:avLst/>
          </a:prstGeom>
        </p:spPr>
      </p:pic>
      <p:sp>
        <p:nvSpPr>
          <p:cNvPr id="27" name="TextBox 26"/>
          <p:cNvSpPr txBox="1"/>
          <p:nvPr/>
        </p:nvSpPr>
        <p:spPr>
          <a:xfrm>
            <a:off x="990600" y="3543300"/>
            <a:ext cx="6095258" cy="3785652"/>
          </a:xfrm>
          <a:prstGeom prst="rect">
            <a:avLst/>
          </a:prstGeom>
          <a:noFill/>
        </p:spPr>
        <p:txBody>
          <a:bodyPr wrap="square" rtlCol="0">
            <a:spAutoFit/>
          </a:bodyPr>
          <a:lstStyle/>
          <a:p>
            <a:r>
              <a:rPr lang="en-US" sz="4800" dirty="0">
                <a:latin typeface="Times New Roman" panose="02020603050405020304" pitchFamily="18" charset="0"/>
                <a:cs typeface="Times New Roman" panose="02020603050405020304" pitchFamily="18" charset="0"/>
              </a:rPr>
              <a:t>Signing up for the ecommerce application proves to be a challenging process.</a:t>
            </a:r>
            <a:endParaRPr lang="en-US" sz="4800" dirty="0">
              <a:solidFill>
                <a:srgbClr val="33261A"/>
              </a:solidFill>
              <a:latin typeface="Times New Roman" panose="02020603050405020304" pitchFamily="18" charset="0"/>
              <a:cs typeface="Times New Roman" panose="02020603050405020304" pitchFamily="18" charset="0"/>
            </a:endParaRPr>
          </a:p>
          <a:p>
            <a:endParaRPr lang="en-US" sz="4800" dirty="0"/>
          </a:p>
        </p:txBody>
      </p:sp>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2" name="Group 2"/>
          <p:cNvGrpSpPr/>
          <p:nvPr/>
        </p:nvGrpSpPr>
        <p:grpSpPr>
          <a:xfrm>
            <a:off x="-954514" y="0"/>
            <a:ext cx="12310676" cy="10287000"/>
            <a:chOff x="0" y="0"/>
            <a:chExt cx="3242318" cy="2709333"/>
          </a:xfrm>
          <a:solidFill>
            <a:srgbClr val="FF6600"/>
          </a:solidFill>
        </p:grpSpPr>
        <p:sp>
          <p:nvSpPr>
            <p:cNvPr id="3" name="Freeform 3"/>
            <p:cNvSpPr/>
            <p:nvPr/>
          </p:nvSpPr>
          <p:spPr>
            <a:xfrm>
              <a:off x="0" y="0"/>
              <a:ext cx="3242318" cy="2709333"/>
            </a:xfrm>
            <a:custGeom>
              <a:avLst/>
              <a:gdLst/>
              <a:ahLst/>
              <a:cxnLst/>
              <a:rect l="l" t="t" r="r" b="b"/>
              <a:pathLst>
                <a:path w="3242318" h="2709333">
                  <a:moveTo>
                    <a:pt x="0" y="0"/>
                  </a:moveTo>
                  <a:lnTo>
                    <a:pt x="3242318" y="0"/>
                  </a:lnTo>
                  <a:lnTo>
                    <a:pt x="3242318" y="2709333"/>
                  </a:lnTo>
                  <a:lnTo>
                    <a:pt x="0" y="2709333"/>
                  </a:lnTo>
                  <a:close/>
                </a:path>
              </a:pathLst>
            </a:custGeom>
            <a:grpFill/>
          </p:spPr>
        </p:sp>
        <p:sp>
          <p:nvSpPr>
            <p:cNvPr id="4" name="TextBox 4"/>
            <p:cNvSpPr txBox="1"/>
            <p:nvPr/>
          </p:nvSpPr>
          <p:spPr>
            <a:xfrm>
              <a:off x="0" y="-38100"/>
              <a:ext cx="3242318" cy="2747433"/>
            </a:xfrm>
            <a:prstGeom prst="rect">
              <a:avLst/>
            </a:prstGeom>
            <a:grpFill/>
          </p:spPr>
          <p:txBody>
            <a:bodyPr lIns="50800" tIns="50800" rIns="50800" bIns="50800" rtlCol="0" anchor="ctr"/>
            <a:lstStyle/>
            <a:p>
              <a:pPr algn="ctr">
                <a:lnSpc>
                  <a:spcPts val="2659"/>
                </a:lnSpc>
              </a:pPr>
              <a:endParaRPr/>
            </a:p>
          </p:txBody>
        </p:sp>
      </p:grpSp>
      <p:grpSp>
        <p:nvGrpSpPr>
          <p:cNvPr id="5" name="Group 5"/>
          <p:cNvGrpSpPr/>
          <p:nvPr/>
        </p:nvGrpSpPr>
        <p:grpSpPr>
          <a:xfrm>
            <a:off x="-290596" y="1028700"/>
            <a:ext cx="11046810" cy="3606509"/>
            <a:chOff x="0" y="0"/>
            <a:chExt cx="2909448" cy="949862"/>
          </a:xfrm>
        </p:grpSpPr>
        <p:sp>
          <p:nvSpPr>
            <p:cNvPr id="6" name="Freeform 6"/>
            <p:cNvSpPr/>
            <p:nvPr/>
          </p:nvSpPr>
          <p:spPr>
            <a:xfrm>
              <a:off x="0" y="0"/>
              <a:ext cx="2909448" cy="949862"/>
            </a:xfrm>
            <a:custGeom>
              <a:avLst/>
              <a:gdLst/>
              <a:ahLst/>
              <a:cxnLst/>
              <a:rect l="l" t="t" r="r" b="b"/>
              <a:pathLst>
                <a:path w="2909448" h="949862">
                  <a:moveTo>
                    <a:pt x="0" y="0"/>
                  </a:moveTo>
                  <a:lnTo>
                    <a:pt x="2909448" y="0"/>
                  </a:lnTo>
                  <a:lnTo>
                    <a:pt x="2909448" y="949862"/>
                  </a:lnTo>
                  <a:lnTo>
                    <a:pt x="0" y="949862"/>
                  </a:lnTo>
                  <a:close/>
                </a:path>
              </a:pathLst>
            </a:custGeom>
            <a:solidFill>
              <a:srgbClr val="9C6942"/>
            </a:solidFill>
          </p:spPr>
        </p:sp>
        <p:sp>
          <p:nvSpPr>
            <p:cNvPr id="7" name="TextBox 7"/>
            <p:cNvSpPr txBox="1"/>
            <p:nvPr/>
          </p:nvSpPr>
          <p:spPr>
            <a:xfrm>
              <a:off x="0" y="-9525"/>
              <a:ext cx="2909448" cy="959387"/>
            </a:xfrm>
            <a:prstGeom prst="rect">
              <a:avLst/>
            </a:prstGeom>
          </p:spPr>
          <p:txBody>
            <a:bodyPr lIns="50800" tIns="50800" rIns="50800" bIns="50800" rtlCol="0" anchor="ctr"/>
            <a:lstStyle/>
            <a:p>
              <a:pPr algn="ctr">
                <a:lnSpc>
                  <a:spcPts val="2640"/>
                </a:lnSpc>
              </a:pPr>
              <a:endParaRPr/>
            </a:p>
          </p:txBody>
        </p:sp>
      </p:grpSp>
      <p:grpSp>
        <p:nvGrpSpPr>
          <p:cNvPr id="8" name="Group 8"/>
          <p:cNvGrpSpPr/>
          <p:nvPr/>
        </p:nvGrpSpPr>
        <p:grpSpPr>
          <a:xfrm>
            <a:off x="12198695" y="1180320"/>
            <a:ext cx="5482971" cy="8174095"/>
            <a:chOff x="0" y="0"/>
            <a:chExt cx="849456" cy="1266381"/>
          </a:xfrm>
        </p:grpSpPr>
        <p:sp>
          <p:nvSpPr>
            <p:cNvPr id="9" name="Freeform 9"/>
            <p:cNvSpPr/>
            <p:nvPr/>
          </p:nvSpPr>
          <p:spPr>
            <a:xfrm>
              <a:off x="0" y="0"/>
              <a:ext cx="849456" cy="1266381"/>
            </a:xfrm>
            <a:custGeom>
              <a:avLst/>
              <a:gdLst/>
              <a:ahLst/>
              <a:cxnLst/>
              <a:rect l="l" t="t" r="r" b="b"/>
              <a:pathLst>
                <a:path w="849456" h="1266381">
                  <a:moveTo>
                    <a:pt x="0" y="0"/>
                  </a:moveTo>
                  <a:lnTo>
                    <a:pt x="849456" y="0"/>
                  </a:lnTo>
                  <a:lnTo>
                    <a:pt x="849456" y="1266381"/>
                  </a:lnTo>
                  <a:lnTo>
                    <a:pt x="0" y="1266381"/>
                  </a:lnTo>
                  <a:close/>
                </a:path>
              </a:pathLst>
            </a:custGeom>
            <a:blipFill>
              <a:blip r:embed="rId2"/>
              <a:stretch>
                <a:fillRect t="-339" b="-339"/>
              </a:stretch>
            </a:blipFill>
          </p:spPr>
        </p:sp>
      </p:grpSp>
      <p:sp>
        <p:nvSpPr>
          <p:cNvPr id="10" name="Freeform 10"/>
          <p:cNvSpPr/>
          <p:nvPr/>
        </p:nvSpPr>
        <p:spPr>
          <a:xfrm>
            <a:off x="6596031" y="9258300"/>
            <a:ext cx="4160184" cy="4114800"/>
          </a:xfrm>
          <a:custGeom>
            <a:avLst/>
            <a:gdLst/>
            <a:ahLst/>
            <a:cxnLst/>
            <a:rect l="l" t="t" r="r" b="b"/>
            <a:pathLst>
              <a:path w="4160184" h="4114800">
                <a:moveTo>
                  <a:pt x="0" y="0"/>
                </a:moveTo>
                <a:lnTo>
                  <a:pt x="4160183" y="0"/>
                </a:lnTo>
                <a:lnTo>
                  <a:pt x="4160183" y="4114800"/>
                </a:lnTo>
                <a:lnTo>
                  <a:pt x="0" y="411480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1" name="Freeform 11"/>
          <p:cNvSpPr/>
          <p:nvPr/>
        </p:nvSpPr>
        <p:spPr>
          <a:xfrm>
            <a:off x="12860088" y="-3415579"/>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2" name="TextBox 12"/>
          <p:cNvSpPr txBox="1"/>
          <p:nvPr/>
        </p:nvSpPr>
        <p:spPr>
          <a:xfrm>
            <a:off x="1028700" y="5230090"/>
            <a:ext cx="8115300" cy="2066925"/>
          </a:xfrm>
          <a:prstGeom prst="rect">
            <a:avLst/>
          </a:prstGeom>
        </p:spPr>
        <p:txBody>
          <a:bodyPr lIns="0" tIns="0" rIns="0" bIns="0" rtlCol="0" anchor="t">
            <a:spAutoFit/>
          </a:bodyPr>
          <a:lstStyle/>
          <a:p>
            <a:pPr algn="just">
              <a:lnSpc>
                <a:spcPts val="2760"/>
              </a:lnSpc>
            </a:pPr>
            <a:r>
              <a:rPr lang="en-US" sz="2300">
                <a:solidFill>
                  <a:srgbClr val="FFFFFF"/>
                </a:solidFill>
                <a:latin typeface="Glacial Indifference"/>
              </a:rPr>
              <a:t>Our business strategy revolves around achieving specific objectives. Our long-term vision is to [state long-term vision]. To ensure clarity and effectiveness, we have set SMART objectives that are Specific, Measurable, Achievable, Relevant, and Time-bound. These objectives are aligned with our overall business strategy and will guide our actions and decision-making</a:t>
            </a:r>
          </a:p>
        </p:txBody>
      </p:sp>
      <p:sp>
        <p:nvSpPr>
          <p:cNvPr id="13" name="TextBox 13"/>
          <p:cNvSpPr txBox="1"/>
          <p:nvPr/>
        </p:nvSpPr>
        <p:spPr>
          <a:xfrm>
            <a:off x="972275" y="1476375"/>
            <a:ext cx="8814663" cy="3076575"/>
          </a:xfrm>
          <a:prstGeom prst="rect">
            <a:avLst/>
          </a:prstGeom>
        </p:spPr>
        <p:txBody>
          <a:bodyPr lIns="0" tIns="0" rIns="0" bIns="0" rtlCol="0" anchor="t">
            <a:spAutoFit/>
          </a:bodyPr>
          <a:lstStyle/>
          <a:p>
            <a:pPr>
              <a:lnSpc>
                <a:spcPts val="7950"/>
              </a:lnSpc>
            </a:pPr>
            <a:r>
              <a:rPr lang="en-US" sz="7500">
                <a:solidFill>
                  <a:srgbClr val="FFFFFF"/>
                </a:solidFill>
                <a:latin typeface="Bebas Neue Bold"/>
              </a:rPr>
              <a:t>SMART OBJECTIVES (SPECIFIC, MEASURABLE, ACHIEVABLE, RELEVANT, TIME-BOUND)</a:t>
            </a:r>
          </a:p>
        </p:txBody>
      </p:sp>
      <p:sp>
        <p:nvSpPr>
          <p:cNvPr id="14" name="TextBox 14"/>
          <p:cNvSpPr txBox="1"/>
          <p:nvPr/>
        </p:nvSpPr>
        <p:spPr>
          <a:xfrm>
            <a:off x="1028700" y="7796645"/>
            <a:ext cx="8115300" cy="1038225"/>
          </a:xfrm>
          <a:prstGeom prst="rect">
            <a:avLst/>
          </a:prstGeom>
        </p:spPr>
        <p:txBody>
          <a:bodyPr lIns="0" tIns="0" rIns="0" bIns="0" rtlCol="0" anchor="t">
            <a:spAutoFit/>
          </a:bodyPr>
          <a:lstStyle/>
          <a:p>
            <a:pPr algn="just">
              <a:lnSpc>
                <a:spcPts val="2759"/>
              </a:lnSpc>
            </a:pPr>
            <a:r>
              <a:rPr lang="en-US" sz="2299">
                <a:solidFill>
                  <a:srgbClr val="FFFFFF"/>
                </a:solidFill>
                <a:latin typeface="Glacial Indifference"/>
              </a:rPr>
              <a:t>Lorem ipsum dolor sit amet, consectetur adipiscing elit. In facilisis lobortis turpis, et pulvinar est lacinia eget. Vivamus mollis id ligula sollicitudin mattis. Nulla facilisi.</a:t>
            </a:r>
          </a:p>
        </p:txBody>
      </p:sp>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2" name="Group 2"/>
          <p:cNvGrpSpPr/>
          <p:nvPr/>
        </p:nvGrpSpPr>
        <p:grpSpPr>
          <a:xfrm>
            <a:off x="-495841" y="0"/>
            <a:ext cx="10751917" cy="10287000"/>
            <a:chOff x="0" y="0"/>
            <a:chExt cx="3596946" cy="3441413"/>
          </a:xfrm>
          <a:solidFill>
            <a:srgbClr val="FF6600"/>
          </a:solidFill>
        </p:grpSpPr>
        <p:sp>
          <p:nvSpPr>
            <p:cNvPr id="3" name="Freeform 3"/>
            <p:cNvSpPr/>
            <p:nvPr/>
          </p:nvSpPr>
          <p:spPr>
            <a:xfrm>
              <a:off x="0" y="0"/>
              <a:ext cx="3596946" cy="3441413"/>
            </a:xfrm>
            <a:custGeom>
              <a:avLst/>
              <a:gdLst/>
              <a:ahLst/>
              <a:cxnLst/>
              <a:rect l="l" t="t" r="r" b="b"/>
              <a:pathLst>
                <a:path w="3596946" h="3441413">
                  <a:moveTo>
                    <a:pt x="0" y="0"/>
                  </a:moveTo>
                  <a:lnTo>
                    <a:pt x="3596946" y="0"/>
                  </a:lnTo>
                  <a:lnTo>
                    <a:pt x="3596946" y="3441413"/>
                  </a:lnTo>
                  <a:lnTo>
                    <a:pt x="0" y="3441413"/>
                  </a:lnTo>
                  <a:close/>
                </a:path>
              </a:pathLst>
            </a:custGeom>
            <a:grpFill/>
          </p:spPr>
        </p:sp>
        <p:sp>
          <p:nvSpPr>
            <p:cNvPr id="4" name="TextBox 4"/>
            <p:cNvSpPr txBox="1"/>
            <p:nvPr/>
          </p:nvSpPr>
          <p:spPr>
            <a:xfrm>
              <a:off x="0" y="-38100"/>
              <a:ext cx="3596946" cy="3479513"/>
            </a:xfrm>
            <a:prstGeom prst="rect">
              <a:avLst/>
            </a:prstGeom>
            <a:grpFill/>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0893631" y="758971"/>
            <a:ext cx="11296192" cy="1663409"/>
            <a:chOff x="0" y="0"/>
            <a:chExt cx="2975129" cy="438099"/>
          </a:xfrm>
        </p:grpSpPr>
        <p:sp>
          <p:nvSpPr>
            <p:cNvPr id="6" name="Freeform 6"/>
            <p:cNvSpPr/>
            <p:nvPr/>
          </p:nvSpPr>
          <p:spPr>
            <a:xfrm>
              <a:off x="0" y="0"/>
              <a:ext cx="2975129" cy="438099"/>
            </a:xfrm>
            <a:custGeom>
              <a:avLst/>
              <a:gdLst/>
              <a:ahLst/>
              <a:cxnLst/>
              <a:rect l="l" t="t" r="r" b="b"/>
              <a:pathLst>
                <a:path w="2975129" h="438099">
                  <a:moveTo>
                    <a:pt x="0" y="0"/>
                  </a:moveTo>
                  <a:lnTo>
                    <a:pt x="2975129" y="0"/>
                  </a:lnTo>
                  <a:lnTo>
                    <a:pt x="2975129" y="438099"/>
                  </a:lnTo>
                  <a:lnTo>
                    <a:pt x="0" y="438099"/>
                  </a:lnTo>
                  <a:close/>
                </a:path>
              </a:pathLst>
            </a:custGeom>
            <a:solidFill>
              <a:srgbClr val="9C6942"/>
            </a:solidFill>
          </p:spPr>
        </p:sp>
        <p:sp>
          <p:nvSpPr>
            <p:cNvPr id="7" name="TextBox 7"/>
            <p:cNvSpPr txBox="1"/>
            <p:nvPr/>
          </p:nvSpPr>
          <p:spPr>
            <a:xfrm>
              <a:off x="0" y="-9525"/>
              <a:ext cx="2975129" cy="447624"/>
            </a:xfrm>
            <a:prstGeom prst="rect">
              <a:avLst/>
            </a:prstGeom>
          </p:spPr>
          <p:txBody>
            <a:bodyPr lIns="50800" tIns="50800" rIns="50800" bIns="50800" rtlCol="0" anchor="ctr"/>
            <a:lstStyle/>
            <a:p>
              <a:pPr algn="ctr">
                <a:lnSpc>
                  <a:spcPts val="2640"/>
                </a:lnSpc>
              </a:pPr>
              <a:endParaRPr/>
            </a:p>
          </p:txBody>
        </p:sp>
      </p:grpSp>
      <p:grpSp>
        <p:nvGrpSpPr>
          <p:cNvPr id="8" name="Group 8"/>
          <p:cNvGrpSpPr/>
          <p:nvPr/>
        </p:nvGrpSpPr>
        <p:grpSpPr>
          <a:xfrm>
            <a:off x="11143013" y="4341429"/>
            <a:ext cx="6354712" cy="4840671"/>
            <a:chOff x="0" y="0"/>
            <a:chExt cx="984511" cy="749947"/>
          </a:xfrm>
        </p:grpSpPr>
        <p:sp>
          <p:nvSpPr>
            <p:cNvPr id="9" name="Freeform 9"/>
            <p:cNvSpPr/>
            <p:nvPr/>
          </p:nvSpPr>
          <p:spPr>
            <a:xfrm>
              <a:off x="0" y="0"/>
              <a:ext cx="984511" cy="749947"/>
            </a:xfrm>
            <a:custGeom>
              <a:avLst/>
              <a:gdLst/>
              <a:ahLst/>
              <a:cxnLst/>
              <a:rect l="l" t="t" r="r" b="b"/>
              <a:pathLst>
                <a:path w="984511" h="749947">
                  <a:moveTo>
                    <a:pt x="0" y="0"/>
                  </a:moveTo>
                  <a:lnTo>
                    <a:pt x="984511" y="0"/>
                  </a:lnTo>
                  <a:lnTo>
                    <a:pt x="984511" y="749947"/>
                  </a:lnTo>
                  <a:lnTo>
                    <a:pt x="0" y="749947"/>
                  </a:lnTo>
                  <a:close/>
                </a:path>
              </a:pathLst>
            </a:custGeom>
            <a:blipFill>
              <a:blip r:embed="rId2"/>
              <a:stretch>
                <a:fillRect r="-14333"/>
              </a:stretch>
            </a:blipFill>
          </p:spPr>
        </p:sp>
      </p:grpSp>
      <p:sp>
        <p:nvSpPr>
          <p:cNvPr id="10" name="Freeform 10"/>
          <p:cNvSpPr/>
          <p:nvPr/>
        </p:nvSpPr>
        <p:spPr>
          <a:xfrm>
            <a:off x="8813539" y="973455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1" name="Freeform 11"/>
          <p:cNvSpPr/>
          <p:nvPr/>
        </p:nvSpPr>
        <p:spPr>
          <a:xfrm>
            <a:off x="-851367" y="-346710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3">
              <a:extLst>
                <a:ext uri="{96DAC541-7B7A-43D3-8B79-37D633B846F1}">
                  <asvg:svgBlip xmlns="" xmlns:asvg="http://schemas.microsoft.com/office/drawing/2016/SVG/main" r:embed="rId4"/>
                </a:ext>
              </a:extLst>
            </a:blip>
            <a:stretch>
              <a:fillRect/>
            </a:stretch>
          </a:blipFill>
        </p:spPr>
      </p:sp>
      <p:sp>
        <p:nvSpPr>
          <p:cNvPr id="12" name="TextBox 12"/>
          <p:cNvSpPr txBox="1"/>
          <p:nvPr/>
        </p:nvSpPr>
        <p:spPr>
          <a:xfrm>
            <a:off x="11732655" y="1190625"/>
            <a:ext cx="5765069" cy="1047750"/>
          </a:xfrm>
          <a:prstGeom prst="rect">
            <a:avLst/>
          </a:prstGeom>
        </p:spPr>
        <p:txBody>
          <a:bodyPr lIns="0" tIns="0" rIns="0" bIns="0" rtlCol="0" anchor="t">
            <a:spAutoFit/>
          </a:bodyPr>
          <a:lstStyle/>
          <a:p>
            <a:pPr algn="r">
              <a:lnSpc>
                <a:spcPts val="7875"/>
              </a:lnSpc>
            </a:pPr>
            <a:r>
              <a:rPr lang="en-US" sz="7500">
                <a:solidFill>
                  <a:srgbClr val="FFFFFF"/>
                </a:solidFill>
                <a:latin typeface="Bebas Neue Bold"/>
              </a:rPr>
              <a:t>KEY STRATEGIES</a:t>
            </a:r>
          </a:p>
        </p:txBody>
      </p:sp>
      <p:sp>
        <p:nvSpPr>
          <p:cNvPr id="13" name="TextBox 13"/>
          <p:cNvSpPr txBox="1"/>
          <p:nvPr/>
        </p:nvSpPr>
        <p:spPr>
          <a:xfrm>
            <a:off x="11143013" y="2793422"/>
            <a:ext cx="6354712" cy="1285875"/>
          </a:xfrm>
          <a:prstGeom prst="rect">
            <a:avLst/>
          </a:prstGeom>
        </p:spPr>
        <p:txBody>
          <a:bodyPr lIns="0" tIns="0" rIns="0" bIns="0" rtlCol="0" anchor="t">
            <a:spAutoFit/>
          </a:bodyPr>
          <a:lstStyle/>
          <a:p>
            <a:pPr algn="r">
              <a:lnSpc>
                <a:spcPts val="5040"/>
              </a:lnSpc>
            </a:pPr>
            <a:r>
              <a:rPr lang="en-US" sz="4200">
                <a:solidFill>
                  <a:srgbClr val="A6A6A6"/>
                </a:solidFill>
                <a:latin typeface="Bebas Neue Bold"/>
              </a:rPr>
              <a:t>TO ACHIEVE OUR BUSINESS OBJECTIVES, WE HAVE DEVELOPED KEY STRATEGIES</a:t>
            </a:r>
          </a:p>
        </p:txBody>
      </p:sp>
      <p:sp>
        <p:nvSpPr>
          <p:cNvPr id="14" name="TextBox 14"/>
          <p:cNvSpPr txBox="1"/>
          <p:nvPr/>
        </p:nvSpPr>
        <p:spPr>
          <a:xfrm>
            <a:off x="1028700" y="876300"/>
            <a:ext cx="8606125" cy="1285875"/>
          </a:xfrm>
          <a:prstGeom prst="rect">
            <a:avLst/>
          </a:prstGeom>
        </p:spPr>
        <p:txBody>
          <a:bodyPr lIns="0" tIns="0" rIns="0" bIns="0" rtlCol="0" anchor="t">
            <a:spAutoFit/>
          </a:bodyPr>
          <a:lstStyle/>
          <a:p>
            <a:pPr>
              <a:lnSpc>
                <a:spcPts val="5040"/>
              </a:lnSpc>
            </a:pPr>
            <a:r>
              <a:rPr lang="en-US" sz="4200">
                <a:solidFill>
                  <a:srgbClr val="A6A6A6"/>
                </a:solidFill>
                <a:latin typeface="Bebas Neue Bold"/>
              </a:rPr>
              <a:t>These strategies form the foundation of our business plan.</a:t>
            </a:r>
          </a:p>
        </p:txBody>
      </p:sp>
      <p:sp>
        <p:nvSpPr>
          <p:cNvPr id="15" name="TextBox 15"/>
          <p:cNvSpPr txBox="1"/>
          <p:nvPr/>
        </p:nvSpPr>
        <p:spPr>
          <a:xfrm>
            <a:off x="1028700" y="3355397"/>
            <a:ext cx="7792712" cy="1381125"/>
          </a:xfrm>
          <a:prstGeom prst="rect">
            <a:avLst/>
          </a:prstGeom>
        </p:spPr>
        <p:txBody>
          <a:bodyPr lIns="0" tIns="0" rIns="0" bIns="0" rtlCol="0" anchor="t">
            <a:spAutoFit/>
          </a:bodyPr>
          <a:lstStyle/>
          <a:p>
            <a:pPr algn="just">
              <a:lnSpc>
                <a:spcPts val="2760"/>
              </a:lnSpc>
            </a:pPr>
            <a:r>
              <a:rPr lang="en-US" sz="2300">
                <a:solidFill>
                  <a:srgbClr val="FFFFFF"/>
                </a:solidFill>
                <a:latin typeface="Glacial Indifference"/>
              </a:rPr>
              <a:t>Lorem ipsum dolor sit amet, consectetur adipiscing elit. In facilisis lobortis turpis, et pulvinar est lacinia eget. Vivamus mollis id ligula sollicitudin mattis. Nulla facilisi. Cras pellentesque mi eget molestie scelerisque.</a:t>
            </a:r>
          </a:p>
        </p:txBody>
      </p:sp>
      <p:sp>
        <p:nvSpPr>
          <p:cNvPr id="16" name="TextBox 16"/>
          <p:cNvSpPr txBox="1"/>
          <p:nvPr/>
        </p:nvSpPr>
        <p:spPr>
          <a:xfrm>
            <a:off x="1028700" y="5657850"/>
            <a:ext cx="7792712" cy="1381125"/>
          </a:xfrm>
          <a:prstGeom prst="rect">
            <a:avLst/>
          </a:prstGeom>
        </p:spPr>
        <p:txBody>
          <a:bodyPr lIns="0" tIns="0" rIns="0" bIns="0" rtlCol="0" anchor="t">
            <a:spAutoFit/>
          </a:bodyPr>
          <a:lstStyle/>
          <a:p>
            <a:pPr algn="just">
              <a:lnSpc>
                <a:spcPts val="2760"/>
              </a:lnSpc>
            </a:pPr>
            <a:r>
              <a:rPr lang="en-US" sz="2300">
                <a:solidFill>
                  <a:srgbClr val="FFFFFF"/>
                </a:solidFill>
                <a:latin typeface="Glacial Indifference"/>
              </a:rPr>
              <a:t>Lorem ipsum dolor sit amet, consectetur adipiscing elit. In facilisis lobortis turpis, et pulvinar est lacinia eget. Vivamus mollis id ligula sollicitudin mattis. Nulla facilisi. Cras pellentesque mi eget molestie scelerisque.</a:t>
            </a:r>
          </a:p>
        </p:txBody>
      </p:sp>
      <p:sp>
        <p:nvSpPr>
          <p:cNvPr id="17" name="TextBox 17"/>
          <p:cNvSpPr txBox="1"/>
          <p:nvPr/>
        </p:nvSpPr>
        <p:spPr>
          <a:xfrm>
            <a:off x="1028700" y="7972425"/>
            <a:ext cx="7792712" cy="1381125"/>
          </a:xfrm>
          <a:prstGeom prst="rect">
            <a:avLst/>
          </a:prstGeom>
        </p:spPr>
        <p:txBody>
          <a:bodyPr lIns="0" tIns="0" rIns="0" bIns="0" rtlCol="0" anchor="t">
            <a:spAutoFit/>
          </a:bodyPr>
          <a:lstStyle/>
          <a:p>
            <a:pPr algn="just">
              <a:lnSpc>
                <a:spcPts val="2760"/>
              </a:lnSpc>
            </a:pPr>
            <a:r>
              <a:rPr lang="en-US" sz="2300">
                <a:solidFill>
                  <a:srgbClr val="FFFFFF"/>
                </a:solidFill>
                <a:latin typeface="Glacial Indifference"/>
              </a:rPr>
              <a:t>Lorem ipsum dolor sit amet, consectetur adipiscing elit. In facilisis lobortis turpis, et pulvinar est lacinia eget. Vivamus mollis id ligula sollicitudin mattis. Nulla facilisi. Cras pellentesque mi eget molestie scelerisque.</a:t>
            </a:r>
          </a:p>
        </p:txBody>
      </p:sp>
      <p:sp>
        <p:nvSpPr>
          <p:cNvPr id="18" name="TextBox 18"/>
          <p:cNvSpPr txBox="1"/>
          <p:nvPr/>
        </p:nvSpPr>
        <p:spPr>
          <a:xfrm>
            <a:off x="1028700" y="2721985"/>
            <a:ext cx="3267688" cy="647700"/>
          </a:xfrm>
          <a:prstGeom prst="rect">
            <a:avLst/>
          </a:prstGeom>
        </p:spPr>
        <p:txBody>
          <a:bodyPr lIns="0" tIns="0" rIns="0" bIns="0" rtlCol="0" anchor="t">
            <a:spAutoFit/>
          </a:bodyPr>
          <a:lstStyle/>
          <a:p>
            <a:pPr>
              <a:lnSpc>
                <a:spcPts val="5040"/>
              </a:lnSpc>
            </a:pPr>
            <a:r>
              <a:rPr lang="en-US" sz="4200">
                <a:solidFill>
                  <a:srgbClr val="FFFFFF"/>
                </a:solidFill>
                <a:latin typeface="Bebas Neue Bold"/>
              </a:rPr>
              <a:t>STRATEGY 1</a:t>
            </a:r>
          </a:p>
        </p:txBody>
      </p:sp>
      <p:sp>
        <p:nvSpPr>
          <p:cNvPr id="19" name="TextBox 19"/>
          <p:cNvSpPr txBox="1"/>
          <p:nvPr/>
        </p:nvSpPr>
        <p:spPr>
          <a:xfrm>
            <a:off x="1028700" y="5029200"/>
            <a:ext cx="3267688" cy="647700"/>
          </a:xfrm>
          <a:prstGeom prst="rect">
            <a:avLst/>
          </a:prstGeom>
        </p:spPr>
        <p:txBody>
          <a:bodyPr lIns="0" tIns="0" rIns="0" bIns="0" rtlCol="0" anchor="t">
            <a:spAutoFit/>
          </a:bodyPr>
          <a:lstStyle/>
          <a:p>
            <a:pPr>
              <a:lnSpc>
                <a:spcPts val="5040"/>
              </a:lnSpc>
            </a:pPr>
            <a:r>
              <a:rPr lang="en-US" sz="4200">
                <a:solidFill>
                  <a:srgbClr val="FFFFFF"/>
                </a:solidFill>
                <a:latin typeface="Bebas Neue Bold"/>
              </a:rPr>
              <a:t>STRATEGY2 </a:t>
            </a:r>
          </a:p>
        </p:txBody>
      </p:sp>
      <p:sp>
        <p:nvSpPr>
          <p:cNvPr id="20" name="TextBox 20"/>
          <p:cNvSpPr txBox="1"/>
          <p:nvPr/>
        </p:nvSpPr>
        <p:spPr>
          <a:xfrm>
            <a:off x="1028700" y="7334250"/>
            <a:ext cx="3267688" cy="647700"/>
          </a:xfrm>
          <a:prstGeom prst="rect">
            <a:avLst/>
          </a:prstGeom>
        </p:spPr>
        <p:txBody>
          <a:bodyPr lIns="0" tIns="0" rIns="0" bIns="0" rtlCol="0" anchor="t">
            <a:spAutoFit/>
          </a:bodyPr>
          <a:lstStyle/>
          <a:p>
            <a:pPr>
              <a:lnSpc>
                <a:spcPts val="5040"/>
              </a:lnSpc>
            </a:pPr>
            <a:r>
              <a:rPr lang="en-US" sz="4200">
                <a:solidFill>
                  <a:srgbClr val="FFFFFF"/>
                </a:solidFill>
                <a:latin typeface="Bebas Neue Bold"/>
              </a:rPr>
              <a:t>STRATEGY 3 </a:t>
            </a: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FAFAF9"/>
        </a:solidFill>
        <a:effectLst/>
      </p:bgPr>
    </p:bg>
    <p:spTree>
      <p:nvGrpSpPr>
        <p:cNvPr id="1" name=""/>
        <p:cNvGrpSpPr/>
        <p:nvPr/>
      </p:nvGrpSpPr>
      <p:grpSpPr>
        <a:xfrm>
          <a:off x="0" y="0"/>
          <a:ext cx="0" cy="0"/>
          <a:chOff x="0" y="0"/>
          <a:chExt cx="0" cy="0"/>
        </a:xfrm>
      </p:grpSpPr>
      <p:grpSp>
        <p:nvGrpSpPr>
          <p:cNvPr id="2" name="Group 2"/>
          <p:cNvGrpSpPr/>
          <p:nvPr/>
        </p:nvGrpSpPr>
        <p:grpSpPr>
          <a:xfrm>
            <a:off x="0" y="4037302"/>
            <a:ext cx="9227376" cy="6249698"/>
            <a:chOff x="0" y="0"/>
            <a:chExt cx="3086926" cy="2090774"/>
          </a:xfrm>
          <a:solidFill>
            <a:srgbClr val="FF6600"/>
          </a:solidFill>
        </p:grpSpPr>
        <p:sp>
          <p:nvSpPr>
            <p:cNvPr id="3" name="Freeform 3"/>
            <p:cNvSpPr/>
            <p:nvPr/>
          </p:nvSpPr>
          <p:spPr>
            <a:xfrm>
              <a:off x="0" y="0"/>
              <a:ext cx="3086926" cy="2090774"/>
            </a:xfrm>
            <a:custGeom>
              <a:avLst/>
              <a:gdLst/>
              <a:ahLst/>
              <a:cxnLst/>
              <a:rect l="l" t="t" r="r" b="b"/>
              <a:pathLst>
                <a:path w="3086926" h="2090774">
                  <a:moveTo>
                    <a:pt x="0" y="0"/>
                  </a:moveTo>
                  <a:lnTo>
                    <a:pt x="3086926" y="0"/>
                  </a:lnTo>
                  <a:lnTo>
                    <a:pt x="3086926" y="2090774"/>
                  </a:lnTo>
                  <a:lnTo>
                    <a:pt x="0" y="2090774"/>
                  </a:lnTo>
                  <a:close/>
                </a:path>
              </a:pathLst>
            </a:custGeom>
            <a:grpFill/>
          </p:spPr>
        </p:sp>
        <p:sp>
          <p:nvSpPr>
            <p:cNvPr id="4" name="TextBox 4"/>
            <p:cNvSpPr txBox="1"/>
            <p:nvPr/>
          </p:nvSpPr>
          <p:spPr>
            <a:xfrm>
              <a:off x="0" y="-38100"/>
              <a:ext cx="3086926" cy="2128874"/>
            </a:xfrm>
            <a:prstGeom prst="rect">
              <a:avLst/>
            </a:prstGeom>
            <a:grpFill/>
          </p:spPr>
          <p:txBody>
            <a:bodyPr lIns="50800" tIns="50800" rIns="50800" bIns="50800" rtlCol="0" anchor="ctr"/>
            <a:lstStyle/>
            <a:p>
              <a:pPr algn="ctr">
                <a:lnSpc>
                  <a:spcPts val="2659"/>
                </a:lnSpc>
                <a:spcBef>
                  <a:spcPct val="0"/>
                </a:spcBef>
              </a:pPr>
              <a:endParaRPr/>
            </a:p>
          </p:txBody>
        </p:sp>
      </p:grpSp>
      <p:grpSp>
        <p:nvGrpSpPr>
          <p:cNvPr id="5" name="Group 5"/>
          <p:cNvGrpSpPr/>
          <p:nvPr/>
        </p:nvGrpSpPr>
        <p:grpSpPr>
          <a:xfrm>
            <a:off x="-1819435" y="608478"/>
            <a:ext cx="11046810" cy="2504965"/>
            <a:chOff x="0" y="0"/>
            <a:chExt cx="2909448" cy="659744"/>
          </a:xfrm>
        </p:grpSpPr>
        <p:sp>
          <p:nvSpPr>
            <p:cNvPr id="6" name="Freeform 6"/>
            <p:cNvSpPr/>
            <p:nvPr/>
          </p:nvSpPr>
          <p:spPr>
            <a:xfrm>
              <a:off x="0" y="0"/>
              <a:ext cx="2909448" cy="659744"/>
            </a:xfrm>
            <a:custGeom>
              <a:avLst/>
              <a:gdLst/>
              <a:ahLst/>
              <a:cxnLst/>
              <a:rect l="l" t="t" r="r" b="b"/>
              <a:pathLst>
                <a:path w="2909448" h="659744">
                  <a:moveTo>
                    <a:pt x="0" y="0"/>
                  </a:moveTo>
                  <a:lnTo>
                    <a:pt x="2909448" y="0"/>
                  </a:lnTo>
                  <a:lnTo>
                    <a:pt x="2909448" y="659744"/>
                  </a:lnTo>
                  <a:lnTo>
                    <a:pt x="0" y="659744"/>
                  </a:lnTo>
                  <a:close/>
                </a:path>
              </a:pathLst>
            </a:custGeom>
            <a:solidFill>
              <a:srgbClr val="9C6942"/>
            </a:solidFill>
          </p:spPr>
        </p:sp>
        <p:sp>
          <p:nvSpPr>
            <p:cNvPr id="7" name="TextBox 7"/>
            <p:cNvSpPr txBox="1"/>
            <p:nvPr/>
          </p:nvSpPr>
          <p:spPr>
            <a:xfrm>
              <a:off x="0" y="-9525"/>
              <a:ext cx="2909448" cy="669269"/>
            </a:xfrm>
            <a:prstGeom prst="rect">
              <a:avLst/>
            </a:prstGeom>
          </p:spPr>
          <p:txBody>
            <a:bodyPr lIns="50800" tIns="50800" rIns="50800" bIns="50800" rtlCol="0" anchor="ctr"/>
            <a:lstStyle/>
            <a:p>
              <a:pPr algn="ctr">
                <a:lnSpc>
                  <a:spcPts val="2640"/>
                </a:lnSpc>
              </a:pPr>
              <a:endParaRPr/>
            </a:p>
          </p:txBody>
        </p:sp>
      </p:grpSp>
      <p:grpSp>
        <p:nvGrpSpPr>
          <p:cNvPr id="8" name="Group 8"/>
          <p:cNvGrpSpPr/>
          <p:nvPr/>
        </p:nvGrpSpPr>
        <p:grpSpPr>
          <a:xfrm>
            <a:off x="12433170" y="0"/>
            <a:ext cx="5854830" cy="10287000"/>
            <a:chOff x="0" y="0"/>
            <a:chExt cx="1542013" cy="2709333"/>
          </a:xfrm>
          <a:solidFill>
            <a:schemeClr val="accent6">
              <a:lumMod val="75000"/>
            </a:schemeClr>
          </a:solidFill>
        </p:grpSpPr>
        <p:sp>
          <p:nvSpPr>
            <p:cNvPr id="9" name="Freeform 9"/>
            <p:cNvSpPr/>
            <p:nvPr/>
          </p:nvSpPr>
          <p:spPr>
            <a:xfrm>
              <a:off x="0" y="0"/>
              <a:ext cx="1542013" cy="2709333"/>
            </a:xfrm>
            <a:custGeom>
              <a:avLst/>
              <a:gdLst/>
              <a:ahLst/>
              <a:cxnLst/>
              <a:rect l="l" t="t" r="r" b="b"/>
              <a:pathLst>
                <a:path w="1542013" h="2709333">
                  <a:moveTo>
                    <a:pt x="0" y="0"/>
                  </a:moveTo>
                  <a:lnTo>
                    <a:pt x="1542013" y="0"/>
                  </a:lnTo>
                  <a:lnTo>
                    <a:pt x="1542013" y="2709333"/>
                  </a:lnTo>
                  <a:lnTo>
                    <a:pt x="0" y="2709333"/>
                  </a:lnTo>
                  <a:close/>
                </a:path>
              </a:pathLst>
            </a:custGeom>
            <a:grpFill/>
          </p:spPr>
        </p:sp>
        <p:sp>
          <p:nvSpPr>
            <p:cNvPr id="10" name="TextBox 10"/>
            <p:cNvSpPr txBox="1"/>
            <p:nvPr/>
          </p:nvSpPr>
          <p:spPr>
            <a:xfrm>
              <a:off x="0" y="-9525"/>
              <a:ext cx="1542013" cy="2718858"/>
            </a:xfrm>
            <a:prstGeom prst="rect">
              <a:avLst/>
            </a:prstGeom>
            <a:grpFill/>
          </p:spPr>
          <p:txBody>
            <a:bodyPr lIns="50800" tIns="50800" rIns="50800" bIns="50800" rtlCol="0" anchor="ctr"/>
            <a:lstStyle/>
            <a:p>
              <a:pPr algn="ctr">
                <a:lnSpc>
                  <a:spcPts val="2640"/>
                </a:lnSpc>
              </a:pPr>
              <a:endParaRPr/>
            </a:p>
          </p:txBody>
        </p:sp>
      </p:grpSp>
      <p:sp>
        <p:nvSpPr>
          <p:cNvPr id="11" name="Freeform 11"/>
          <p:cNvSpPr/>
          <p:nvPr/>
        </p:nvSpPr>
        <p:spPr>
          <a:xfrm>
            <a:off x="14764261" y="-3086100"/>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2">
              <a:extLst>
                <a:ext uri="{96DAC541-7B7A-43D3-8B79-37D633B846F1}">
                  <asvg:svgBlip xmlns="" xmlns:asvg="http://schemas.microsoft.com/office/drawing/2016/SVG/main" r:embed="rId3"/>
                </a:ext>
              </a:extLst>
            </a:blip>
            <a:stretch>
              <a:fillRect/>
            </a:stretch>
          </a:blipFill>
        </p:spPr>
      </p:sp>
      <p:grpSp>
        <p:nvGrpSpPr>
          <p:cNvPr id="12" name="Group 12"/>
          <p:cNvGrpSpPr/>
          <p:nvPr/>
        </p:nvGrpSpPr>
        <p:grpSpPr>
          <a:xfrm>
            <a:off x="10236243" y="638594"/>
            <a:ext cx="7023057" cy="8974872"/>
            <a:chOff x="0" y="0"/>
            <a:chExt cx="9364077" cy="11966497"/>
          </a:xfrm>
        </p:grpSpPr>
        <p:pic>
          <p:nvPicPr>
            <p:cNvPr id="13" name="Picture 13"/>
            <p:cNvPicPr>
              <a:picLocks noChangeAspect="1"/>
            </p:cNvPicPr>
            <p:nvPr/>
          </p:nvPicPr>
          <p:blipFill>
            <a:blip r:embed="rId4"/>
            <a:srcRect t="2557" b="2557"/>
            <a:stretch>
              <a:fillRect/>
            </a:stretch>
          </p:blipFill>
          <p:spPr>
            <a:xfrm>
              <a:off x="0" y="0"/>
              <a:ext cx="9364077" cy="5919748"/>
            </a:xfrm>
            <a:prstGeom prst="rect">
              <a:avLst/>
            </a:prstGeom>
          </p:spPr>
        </p:pic>
        <p:pic>
          <p:nvPicPr>
            <p:cNvPr id="14" name="Picture 14"/>
            <p:cNvPicPr>
              <a:picLocks noChangeAspect="1"/>
            </p:cNvPicPr>
            <p:nvPr/>
          </p:nvPicPr>
          <p:blipFill>
            <a:blip r:embed="rId5"/>
            <a:srcRect l="10421" r="6584" b="20804"/>
            <a:stretch>
              <a:fillRect/>
            </a:stretch>
          </p:blipFill>
          <p:spPr>
            <a:xfrm>
              <a:off x="0" y="6046748"/>
              <a:ext cx="9364077" cy="5919748"/>
            </a:xfrm>
            <a:prstGeom prst="rect">
              <a:avLst/>
            </a:prstGeom>
          </p:spPr>
        </p:pic>
      </p:grpSp>
      <p:sp>
        <p:nvSpPr>
          <p:cNvPr id="15" name="TextBox 15"/>
          <p:cNvSpPr txBox="1"/>
          <p:nvPr/>
        </p:nvSpPr>
        <p:spPr>
          <a:xfrm>
            <a:off x="1362519" y="1499010"/>
            <a:ext cx="7836281" cy="1019175"/>
          </a:xfrm>
          <a:prstGeom prst="rect">
            <a:avLst/>
          </a:prstGeom>
        </p:spPr>
        <p:txBody>
          <a:bodyPr lIns="0" tIns="0" rIns="0" bIns="0" rtlCol="0" anchor="t">
            <a:spAutoFit/>
          </a:bodyPr>
          <a:lstStyle/>
          <a:p>
            <a:pPr>
              <a:lnSpc>
                <a:spcPts val="7500"/>
              </a:lnSpc>
            </a:pPr>
            <a:r>
              <a:rPr lang="en-US" sz="7500">
                <a:solidFill>
                  <a:srgbClr val="FFFFFF"/>
                </a:solidFill>
                <a:latin typeface="Bebas Neue Bold"/>
              </a:rPr>
              <a:t>IMPLEMENTATION PLAN</a:t>
            </a:r>
          </a:p>
        </p:txBody>
      </p:sp>
      <p:sp>
        <p:nvSpPr>
          <p:cNvPr id="16" name="TextBox 16"/>
          <p:cNvSpPr txBox="1"/>
          <p:nvPr/>
        </p:nvSpPr>
        <p:spPr>
          <a:xfrm>
            <a:off x="1362519" y="4802650"/>
            <a:ext cx="6401679" cy="1285875"/>
          </a:xfrm>
          <a:prstGeom prst="rect">
            <a:avLst/>
          </a:prstGeom>
        </p:spPr>
        <p:txBody>
          <a:bodyPr lIns="0" tIns="0" rIns="0" bIns="0" rtlCol="0" anchor="t">
            <a:spAutoFit/>
          </a:bodyPr>
          <a:lstStyle/>
          <a:p>
            <a:pPr>
              <a:lnSpc>
                <a:spcPts val="5040"/>
              </a:lnSpc>
            </a:pPr>
            <a:r>
              <a:rPr lang="en-US" sz="4200">
                <a:solidFill>
                  <a:srgbClr val="A6A6A6"/>
                </a:solidFill>
                <a:latin typeface="Bebas Neue Bold"/>
              </a:rPr>
              <a:t>THESE STRATEGIES FORM THE FOUNDATION OF OUR BUSINESS PLAN</a:t>
            </a:r>
          </a:p>
        </p:txBody>
      </p:sp>
      <p:sp>
        <p:nvSpPr>
          <p:cNvPr id="17" name="TextBox 17"/>
          <p:cNvSpPr txBox="1"/>
          <p:nvPr/>
        </p:nvSpPr>
        <p:spPr>
          <a:xfrm>
            <a:off x="1028700" y="6430746"/>
            <a:ext cx="5877315" cy="1038225"/>
          </a:xfrm>
          <a:prstGeom prst="rect">
            <a:avLst/>
          </a:prstGeom>
        </p:spPr>
        <p:txBody>
          <a:bodyPr lIns="0" tIns="0" rIns="0" bIns="0" rtlCol="0" anchor="t">
            <a:spAutoFit/>
          </a:bodyPr>
          <a:lstStyle/>
          <a:p>
            <a:pPr marL="496572" lvl="1" indent="-248286">
              <a:lnSpc>
                <a:spcPts val="2760"/>
              </a:lnSpc>
              <a:buFont typeface="Arial"/>
              <a:buChar char="•"/>
            </a:pPr>
            <a:r>
              <a:rPr lang="en-US" sz="2300">
                <a:solidFill>
                  <a:srgbClr val="FFFFFF"/>
                </a:solidFill>
                <a:latin typeface="Glacial Indifference"/>
              </a:rPr>
              <a:t>Action steps and timeline</a:t>
            </a:r>
          </a:p>
          <a:p>
            <a:pPr marL="496572" lvl="1" indent="-248286">
              <a:lnSpc>
                <a:spcPts val="2760"/>
              </a:lnSpc>
              <a:buFont typeface="Arial"/>
              <a:buChar char="•"/>
            </a:pPr>
            <a:r>
              <a:rPr lang="en-US" sz="2300">
                <a:solidFill>
                  <a:srgbClr val="FFFFFF"/>
                </a:solidFill>
                <a:latin typeface="Glacial Indifference"/>
              </a:rPr>
              <a:t>Resource allocation and responsibilities</a:t>
            </a:r>
          </a:p>
          <a:p>
            <a:pPr marL="496572" lvl="1" indent="-248286">
              <a:lnSpc>
                <a:spcPts val="2760"/>
              </a:lnSpc>
              <a:buFont typeface="Arial"/>
              <a:buChar char="•"/>
            </a:pPr>
            <a:r>
              <a:rPr lang="en-US" sz="2300">
                <a:solidFill>
                  <a:srgbClr val="FFFFFF"/>
                </a:solidFill>
                <a:latin typeface="Glacial Indifference"/>
              </a:rPr>
              <a:t>Key performance indicators (KPIs)</a:t>
            </a:r>
          </a:p>
        </p:txBody>
      </p:sp>
      <p:sp>
        <p:nvSpPr>
          <p:cNvPr id="18" name="TextBox 18"/>
          <p:cNvSpPr txBox="1"/>
          <p:nvPr/>
        </p:nvSpPr>
        <p:spPr>
          <a:xfrm>
            <a:off x="1362519" y="7946591"/>
            <a:ext cx="6587820" cy="1381125"/>
          </a:xfrm>
          <a:prstGeom prst="rect">
            <a:avLst/>
          </a:prstGeom>
        </p:spPr>
        <p:txBody>
          <a:bodyPr lIns="0" tIns="0" rIns="0" bIns="0" rtlCol="0" anchor="t">
            <a:spAutoFit/>
          </a:bodyPr>
          <a:lstStyle/>
          <a:p>
            <a:pPr>
              <a:lnSpc>
                <a:spcPts val="2759"/>
              </a:lnSpc>
            </a:pPr>
            <a:r>
              <a:rPr lang="en-US" sz="2299">
                <a:solidFill>
                  <a:srgbClr val="FFFFFF"/>
                </a:solidFill>
                <a:latin typeface="Glacial Indifference"/>
              </a:rPr>
              <a:t>Lorem ipsum dolor sit amet, consectetur adipiscing elit. In facilisis lobortis turpis, et pulvinar est lacinia eget. Vivamus mollis id ligula sollicitudin mattis. Nulla facilisi.</a:t>
            </a:r>
          </a:p>
        </p:txBody>
      </p:sp>
      <p:sp>
        <p:nvSpPr>
          <p:cNvPr id="19" name="Freeform 19"/>
          <p:cNvSpPr/>
          <p:nvPr/>
        </p:nvSpPr>
        <p:spPr>
          <a:xfrm>
            <a:off x="-3312459" y="6946466"/>
            <a:ext cx="4160184" cy="4114800"/>
          </a:xfrm>
          <a:custGeom>
            <a:avLst/>
            <a:gdLst/>
            <a:ahLst/>
            <a:cxnLst/>
            <a:rect l="l" t="t" r="r" b="b"/>
            <a:pathLst>
              <a:path w="4160184" h="4114800">
                <a:moveTo>
                  <a:pt x="0" y="0"/>
                </a:moveTo>
                <a:lnTo>
                  <a:pt x="4160184" y="0"/>
                </a:lnTo>
                <a:lnTo>
                  <a:pt x="4160184" y="4114800"/>
                </a:lnTo>
                <a:lnTo>
                  <a:pt x="0" y="4114800"/>
                </a:lnTo>
                <a:lnTo>
                  <a:pt x="0" y="0"/>
                </a:lnTo>
                <a:close/>
              </a:path>
            </a:pathLst>
          </a:custGeom>
          <a:blipFill>
            <a:blip r:embed="rId6">
              <a:extLst>
                <a:ext uri="{96DAC541-7B7A-43D3-8B79-37D633B846F1}">
                  <asvg:svgBlip xmlns="" xmlns:asvg="http://schemas.microsoft.com/office/drawing/2016/SVG/main" r:embed="rId7"/>
                </a:ext>
              </a:extLst>
            </a:blip>
            <a:stretch>
              <a:fillRect/>
            </a:stretch>
          </a:blipFill>
        </p:spPr>
      </p:sp>
    </p:spTree>
  </p:cSld>
  <p:clrMapOvr>
    <a:masterClrMapping/>
  </p:clrMapOvr>
  <p:timing>
    <p:tnLst>
      <p:par>
        <p:cTn id="1" dur="indefinite" restart="never" nodeType="tmRoot"/>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52</TotalTime>
  <Words>630</Words>
  <Application>Microsoft Office PowerPoint</Application>
  <PresentationFormat>Custom</PresentationFormat>
  <Paragraphs>44</Paragraphs>
  <Slides>13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Calibri</vt:lpstr>
      <vt:lpstr>Glacial Indifference</vt:lpstr>
      <vt:lpstr>Wingdings</vt:lpstr>
      <vt:lpstr>Arial</vt:lpstr>
      <vt:lpstr>Times New Roman</vt:lpstr>
      <vt:lpstr>Bebas Neue Bold</vt:lpstr>
      <vt:lpstr>Office Theme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Black Brown Grey Modern Minimalist Business Strategy For Growth Presentation</dc:title>
  <dc:creator>ASUS</dc:creator>
  <cp:lastModifiedBy>ASUS</cp:lastModifiedBy>
  <cp:revision>16</cp:revision>
  <dcterms:created xsi:type="dcterms:W3CDTF">2006-08-16T00:00:00Z</dcterms:created>
  <dcterms:modified xsi:type="dcterms:W3CDTF">2024-04-28T10:25:30Z</dcterms:modified>
  <dc:identifier>DAGDr178K_o</dc:identifier>
</cp:coreProperties>
</file>

<file path=docProps/thumbnail.jpeg>
</file>